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125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117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33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119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135.xml"/>
  <Override ContentType="application/vnd.openxmlformats-officedocument.presentationml.notesSlide+xml" PartName="/ppt/notesSlides/notesSlide137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23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13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12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120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29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31.xml"/>
  <Override ContentType="application/vnd.openxmlformats-officedocument.presentationml.notesSlide+xml" PartName="/ppt/notesSlides/notesSlide127.xml"/>
  <Override ContentType="application/vnd.openxmlformats-officedocument.presentationml.notesSlide+xml" PartName="/ppt/notesSlides/notesSlide114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116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24.xml"/>
  <Override ContentType="application/vnd.openxmlformats-officedocument.presentationml.notesSlide+xml" PartName="/ppt/notesSlides/notesSlide126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1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122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118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136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1.xml"/>
  <Override ContentType="application/vnd.openxmlformats-officedocument.presentationml.notesSlide+xml" PartName="/ppt/notesSlides/notesSlide139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13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3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2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132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115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1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05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138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13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84.xml"/>
  <Override ContentType="application/vnd.openxmlformats-officedocument.presentationml.slide+xml" PartName="/ppt/slides/slide107.xml"/>
  <Override ContentType="application/vnd.openxmlformats-officedocument.presentationml.slide+xml" PartName="/ppt/slides/slide37.xml"/>
  <Override ContentType="application/vnd.openxmlformats-officedocument.presentationml.slide+xml" PartName="/ppt/slides/slide123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36.xml"/>
  <Override ContentType="application/vnd.openxmlformats-officedocument.presentationml.slide+xml" PartName="/ppt/slides/slide10.xml"/>
  <Override ContentType="application/vnd.openxmlformats-officedocument.presentationml.slide+xml" PartName="/ppt/slides/slide111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18.xml"/>
  <Override ContentType="application/vnd.openxmlformats-officedocument.presentationml.slide+xml" PartName="/ppt/slides/slide12.xml"/>
  <Override ContentType="application/vnd.openxmlformats-officedocument.presentationml.slide+xml" PartName="/ppt/slides/slide108.xml"/>
  <Override ContentType="application/vnd.openxmlformats-officedocument.presentationml.slide+xml" PartName="/ppt/slides/slide98.xml"/>
  <Override ContentType="application/vnd.openxmlformats-officedocument.presentationml.slide+xml" PartName="/ppt/slides/slide125.xml"/>
  <Override ContentType="application/vnd.openxmlformats-officedocument.presentationml.slide+xml" PartName="/ppt/slides/slide72.xml"/>
  <Override ContentType="application/vnd.openxmlformats-officedocument.presentationml.slide+xml" PartName="/ppt/slides/slide135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129.xml"/>
  <Override ContentType="application/vnd.openxmlformats-officedocument.presentationml.slide+xml" PartName="/ppt/slides/slide63.xml"/>
  <Override ContentType="application/vnd.openxmlformats-officedocument.presentationml.slide+xml" PartName="/ppt/slides/slide131.xml"/>
  <Override ContentType="application/vnd.openxmlformats-officedocument.presentationml.slide+xml" PartName="/ppt/slides/slide93.xml"/>
  <Override ContentType="application/vnd.openxmlformats-officedocument.presentationml.slide+xml" PartName="/ppt/slides/slide101.xml"/>
  <Override ContentType="application/vnd.openxmlformats-officedocument.presentationml.slide+xml" PartName="/ppt/slides/slide116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133.xml"/>
  <Override ContentType="application/vnd.openxmlformats-officedocument.presentationml.slide+xml" PartName="/ppt/slides/slide91.xml"/>
  <Override ContentType="application/vnd.openxmlformats-officedocument.presentationml.slide+xml" PartName="/ppt/slides/slide114.xml"/>
  <Override ContentType="application/vnd.openxmlformats-officedocument.presentationml.slide+xml" PartName="/ppt/slides/slide31.xml"/>
  <Override ContentType="application/vnd.openxmlformats-officedocument.presentationml.slide+xml" PartName="/ppt/slides/slide127.xml"/>
  <Override ContentType="application/vnd.openxmlformats-officedocument.presentationml.slide+xml" PartName="/ppt/slides/slide120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39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12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22.xml"/>
  <Override ContentType="application/vnd.openxmlformats-officedocument.presentationml.slide+xml" PartName="/ppt/slides/slide130.xml"/>
  <Override ContentType="application/vnd.openxmlformats-officedocument.presentationml.slide+xml" PartName="/ppt/slides/slide16.xml"/>
  <Override ContentType="application/vnd.openxmlformats-officedocument.presentationml.slide+xml" PartName="/ppt/slides/slide104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1.xml"/>
  <Override ContentType="application/vnd.openxmlformats-officedocument.presentationml.slide+xml" PartName="/ppt/slides/slide137.xml"/>
  <Override ContentType="application/vnd.openxmlformats-officedocument.presentationml.slide+xml" PartName="/ppt/slides/slide110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49.xml"/>
  <Override ContentType="application/vnd.openxmlformats-officedocument.presentationml.slide+xml" PartName="/ppt/slides/slide124.xml"/>
  <Override ContentType="application/vnd.openxmlformats-officedocument.presentationml.slide+xml" PartName="/ppt/slides/slide83.xml"/>
  <Override ContentType="application/vnd.openxmlformats-officedocument.presentationml.slide+xml" PartName="/ppt/slides/slide106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119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126.xml"/>
  <Override ContentType="application/vnd.openxmlformats-officedocument.presentationml.slide+xml" PartName="/ppt/slides/slide109.xml"/>
  <Override ContentType="application/vnd.openxmlformats-officedocument.presentationml.slide+xml" PartName="/ppt/slides/slide134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117.xml"/>
  <Override ContentType="application/vnd.openxmlformats-officedocument.presentationml.slide+xml" PartName="/ppt/slides/slide132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128.xml"/>
  <Override ContentType="application/vnd.openxmlformats-officedocument.presentationml.slide+xml" PartName="/ppt/slides/slide92.xml"/>
  <Override ContentType="application/vnd.openxmlformats-officedocument.presentationml.slide+xml" PartName="/ppt/slides/slide115.xml"/>
  <Override ContentType="application/vnd.openxmlformats-officedocument.presentationml.slide+xml" PartName="/ppt/slides/slide10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358" r:id="rId108"/>
    <p:sldId id="359" r:id="rId109"/>
    <p:sldId id="360" r:id="rId110"/>
    <p:sldId id="361" r:id="rId111"/>
    <p:sldId id="362" r:id="rId112"/>
    <p:sldId id="363" r:id="rId113"/>
    <p:sldId id="364" r:id="rId114"/>
    <p:sldId id="365" r:id="rId115"/>
    <p:sldId id="366" r:id="rId116"/>
    <p:sldId id="367" r:id="rId117"/>
    <p:sldId id="368" r:id="rId118"/>
    <p:sldId id="369" r:id="rId119"/>
    <p:sldId id="370" r:id="rId120"/>
    <p:sldId id="371" r:id="rId121"/>
    <p:sldId id="372" r:id="rId122"/>
    <p:sldId id="373" r:id="rId123"/>
    <p:sldId id="374" r:id="rId124"/>
    <p:sldId id="375" r:id="rId125"/>
    <p:sldId id="376" r:id="rId126"/>
    <p:sldId id="377" r:id="rId127"/>
    <p:sldId id="378" r:id="rId128"/>
    <p:sldId id="379" r:id="rId129"/>
    <p:sldId id="380" r:id="rId130"/>
    <p:sldId id="381" r:id="rId131"/>
    <p:sldId id="382" r:id="rId132"/>
    <p:sldId id="383" r:id="rId133"/>
    <p:sldId id="384" r:id="rId134"/>
    <p:sldId id="385" r:id="rId135"/>
    <p:sldId id="386" r:id="rId136"/>
    <p:sldId id="387" r:id="rId137"/>
    <p:sldId id="388" r:id="rId138"/>
    <p:sldId id="389" r:id="rId139"/>
    <p:sldId id="390" r:id="rId140"/>
    <p:sldId id="391" r:id="rId141"/>
    <p:sldId id="392" r:id="rId142"/>
    <p:sldId id="393" r:id="rId143"/>
    <p:sldId id="394" r:id="rId14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07" Type="http://schemas.openxmlformats.org/officeDocument/2006/relationships/slide" Target="slides/slide102.xml"/><Relationship Id="rId106" Type="http://schemas.openxmlformats.org/officeDocument/2006/relationships/slide" Target="slides/slide101.xml"/><Relationship Id="rId105" Type="http://schemas.openxmlformats.org/officeDocument/2006/relationships/slide" Target="slides/slide100.xml"/><Relationship Id="rId104" Type="http://schemas.openxmlformats.org/officeDocument/2006/relationships/slide" Target="slides/slide99.xml"/><Relationship Id="rId109" Type="http://schemas.openxmlformats.org/officeDocument/2006/relationships/slide" Target="slides/slide104.xml"/><Relationship Id="rId108" Type="http://schemas.openxmlformats.org/officeDocument/2006/relationships/slide" Target="slides/slide103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103" Type="http://schemas.openxmlformats.org/officeDocument/2006/relationships/slide" Target="slides/slide98.xml"/><Relationship Id="rId102" Type="http://schemas.openxmlformats.org/officeDocument/2006/relationships/slide" Target="slides/slide97.xml"/><Relationship Id="rId101" Type="http://schemas.openxmlformats.org/officeDocument/2006/relationships/slide" Target="slides/slide96.xml"/><Relationship Id="rId100" Type="http://schemas.openxmlformats.org/officeDocument/2006/relationships/slide" Target="slides/slide95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29" Type="http://schemas.openxmlformats.org/officeDocument/2006/relationships/slide" Target="slides/slide124.xml"/><Relationship Id="rId128" Type="http://schemas.openxmlformats.org/officeDocument/2006/relationships/slide" Target="slides/slide123.xml"/><Relationship Id="rId127" Type="http://schemas.openxmlformats.org/officeDocument/2006/relationships/slide" Target="slides/slide122.xml"/><Relationship Id="rId126" Type="http://schemas.openxmlformats.org/officeDocument/2006/relationships/slide" Target="slides/slide121.xml"/><Relationship Id="rId26" Type="http://schemas.openxmlformats.org/officeDocument/2006/relationships/slide" Target="slides/slide21.xml"/><Relationship Id="rId121" Type="http://schemas.openxmlformats.org/officeDocument/2006/relationships/slide" Target="slides/slide116.xml"/><Relationship Id="rId25" Type="http://schemas.openxmlformats.org/officeDocument/2006/relationships/slide" Target="slides/slide20.xml"/><Relationship Id="rId120" Type="http://schemas.openxmlformats.org/officeDocument/2006/relationships/slide" Target="slides/slide115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125" Type="http://schemas.openxmlformats.org/officeDocument/2006/relationships/slide" Target="slides/slide120.xml"/><Relationship Id="rId29" Type="http://schemas.openxmlformats.org/officeDocument/2006/relationships/slide" Target="slides/slide24.xml"/><Relationship Id="rId124" Type="http://schemas.openxmlformats.org/officeDocument/2006/relationships/slide" Target="slides/slide119.xml"/><Relationship Id="rId123" Type="http://schemas.openxmlformats.org/officeDocument/2006/relationships/slide" Target="slides/slide118.xml"/><Relationship Id="rId122" Type="http://schemas.openxmlformats.org/officeDocument/2006/relationships/slide" Target="slides/slide117.xml"/><Relationship Id="rId95" Type="http://schemas.openxmlformats.org/officeDocument/2006/relationships/slide" Target="slides/slide90.xml"/><Relationship Id="rId94" Type="http://schemas.openxmlformats.org/officeDocument/2006/relationships/slide" Target="slides/slide89.xml"/><Relationship Id="rId97" Type="http://schemas.openxmlformats.org/officeDocument/2006/relationships/slide" Target="slides/slide92.xml"/><Relationship Id="rId96" Type="http://schemas.openxmlformats.org/officeDocument/2006/relationships/slide" Target="slides/slide91.xml"/><Relationship Id="rId11" Type="http://schemas.openxmlformats.org/officeDocument/2006/relationships/slide" Target="slides/slide6.xml"/><Relationship Id="rId99" Type="http://schemas.openxmlformats.org/officeDocument/2006/relationships/slide" Target="slides/slide94.xml"/><Relationship Id="rId10" Type="http://schemas.openxmlformats.org/officeDocument/2006/relationships/slide" Target="slides/slide5.xml"/><Relationship Id="rId98" Type="http://schemas.openxmlformats.org/officeDocument/2006/relationships/slide" Target="slides/slide93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91" Type="http://schemas.openxmlformats.org/officeDocument/2006/relationships/slide" Target="slides/slide86.xml"/><Relationship Id="rId90" Type="http://schemas.openxmlformats.org/officeDocument/2006/relationships/slide" Target="slides/slide85.xml"/><Relationship Id="rId93" Type="http://schemas.openxmlformats.org/officeDocument/2006/relationships/slide" Target="slides/slide88.xml"/><Relationship Id="rId92" Type="http://schemas.openxmlformats.org/officeDocument/2006/relationships/slide" Target="slides/slide87.xml"/><Relationship Id="rId118" Type="http://schemas.openxmlformats.org/officeDocument/2006/relationships/slide" Target="slides/slide113.xml"/><Relationship Id="rId117" Type="http://schemas.openxmlformats.org/officeDocument/2006/relationships/slide" Target="slides/slide112.xml"/><Relationship Id="rId116" Type="http://schemas.openxmlformats.org/officeDocument/2006/relationships/slide" Target="slides/slide111.xml"/><Relationship Id="rId115" Type="http://schemas.openxmlformats.org/officeDocument/2006/relationships/slide" Target="slides/slide110.xml"/><Relationship Id="rId119" Type="http://schemas.openxmlformats.org/officeDocument/2006/relationships/slide" Target="slides/slide114.xml"/><Relationship Id="rId15" Type="http://schemas.openxmlformats.org/officeDocument/2006/relationships/slide" Target="slides/slide10.xml"/><Relationship Id="rId110" Type="http://schemas.openxmlformats.org/officeDocument/2006/relationships/slide" Target="slides/slide105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14" Type="http://schemas.openxmlformats.org/officeDocument/2006/relationships/slide" Target="slides/slide109.xml"/><Relationship Id="rId18" Type="http://schemas.openxmlformats.org/officeDocument/2006/relationships/slide" Target="slides/slide13.xml"/><Relationship Id="rId113" Type="http://schemas.openxmlformats.org/officeDocument/2006/relationships/slide" Target="slides/slide108.xml"/><Relationship Id="rId112" Type="http://schemas.openxmlformats.org/officeDocument/2006/relationships/slide" Target="slides/slide107.xml"/><Relationship Id="rId111" Type="http://schemas.openxmlformats.org/officeDocument/2006/relationships/slide" Target="slides/slide106.xml"/><Relationship Id="rId84" Type="http://schemas.openxmlformats.org/officeDocument/2006/relationships/slide" Target="slides/slide79.xml"/><Relationship Id="rId83" Type="http://schemas.openxmlformats.org/officeDocument/2006/relationships/slide" Target="slides/slide78.xml"/><Relationship Id="rId86" Type="http://schemas.openxmlformats.org/officeDocument/2006/relationships/slide" Target="slides/slide81.xml"/><Relationship Id="rId85" Type="http://schemas.openxmlformats.org/officeDocument/2006/relationships/slide" Target="slides/slide80.xml"/><Relationship Id="rId88" Type="http://schemas.openxmlformats.org/officeDocument/2006/relationships/slide" Target="slides/slide83.xml"/><Relationship Id="rId87" Type="http://schemas.openxmlformats.org/officeDocument/2006/relationships/slide" Target="slides/slide82.xml"/><Relationship Id="rId89" Type="http://schemas.openxmlformats.org/officeDocument/2006/relationships/slide" Target="slides/slide84.xml"/><Relationship Id="rId80" Type="http://schemas.openxmlformats.org/officeDocument/2006/relationships/slide" Target="slides/slide75.xml"/><Relationship Id="rId82" Type="http://schemas.openxmlformats.org/officeDocument/2006/relationships/slide" Target="slides/slide77.xml"/><Relationship Id="rId81" Type="http://schemas.openxmlformats.org/officeDocument/2006/relationships/slide" Target="slides/slide7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3" Type="http://schemas.openxmlformats.org/officeDocument/2006/relationships/slide" Target="slides/slide138.xml"/><Relationship Id="rId142" Type="http://schemas.openxmlformats.org/officeDocument/2006/relationships/slide" Target="slides/slide137.xml"/><Relationship Id="rId141" Type="http://schemas.openxmlformats.org/officeDocument/2006/relationships/slide" Target="slides/slide136.xml"/><Relationship Id="rId140" Type="http://schemas.openxmlformats.org/officeDocument/2006/relationships/slide" Target="slides/slide135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44" Type="http://schemas.openxmlformats.org/officeDocument/2006/relationships/slide" Target="slides/slide139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75" Type="http://schemas.openxmlformats.org/officeDocument/2006/relationships/slide" Target="slides/slide70.xml"/><Relationship Id="rId74" Type="http://schemas.openxmlformats.org/officeDocument/2006/relationships/slide" Target="slides/slide69.xml"/><Relationship Id="rId77" Type="http://schemas.openxmlformats.org/officeDocument/2006/relationships/slide" Target="slides/slide72.xml"/><Relationship Id="rId76" Type="http://schemas.openxmlformats.org/officeDocument/2006/relationships/slide" Target="slides/slide71.xml"/><Relationship Id="rId79" Type="http://schemas.openxmlformats.org/officeDocument/2006/relationships/slide" Target="slides/slide74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139" Type="http://schemas.openxmlformats.org/officeDocument/2006/relationships/slide" Target="slides/slide134.xml"/><Relationship Id="rId138" Type="http://schemas.openxmlformats.org/officeDocument/2006/relationships/slide" Target="slides/slide133.xml"/><Relationship Id="rId137" Type="http://schemas.openxmlformats.org/officeDocument/2006/relationships/slide" Target="slides/slide132.xml"/><Relationship Id="rId132" Type="http://schemas.openxmlformats.org/officeDocument/2006/relationships/slide" Target="slides/slide127.xml"/><Relationship Id="rId131" Type="http://schemas.openxmlformats.org/officeDocument/2006/relationships/slide" Target="slides/slide126.xml"/><Relationship Id="rId130" Type="http://schemas.openxmlformats.org/officeDocument/2006/relationships/slide" Target="slides/slide125.xml"/><Relationship Id="rId136" Type="http://schemas.openxmlformats.org/officeDocument/2006/relationships/slide" Target="slides/slide131.xml"/><Relationship Id="rId135" Type="http://schemas.openxmlformats.org/officeDocument/2006/relationships/slide" Target="slides/slide130.xml"/><Relationship Id="rId134" Type="http://schemas.openxmlformats.org/officeDocument/2006/relationships/slide" Target="slides/slide129.xml"/><Relationship Id="rId133" Type="http://schemas.openxmlformats.org/officeDocument/2006/relationships/slide" Target="slides/slide128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66" Type="http://schemas.openxmlformats.org/officeDocument/2006/relationships/slide" Target="slides/slide61.xml"/><Relationship Id="rId65" Type="http://schemas.openxmlformats.org/officeDocument/2006/relationships/slide" Target="slides/slide60.xml"/><Relationship Id="rId68" Type="http://schemas.openxmlformats.org/officeDocument/2006/relationships/slide" Target="slides/slide63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69" Type="http://schemas.openxmlformats.org/officeDocument/2006/relationships/slide" Target="slides/slide6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5" Type="http://schemas.openxmlformats.org/officeDocument/2006/relationships/slide" Target="slides/slide50.xml"/><Relationship Id="rId54" Type="http://schemas.openxmlformats.org/officeDocument/2006/relationships/slide" Target="slides/slide49.xml"/><Relationship Id="rId57" Type="http://schemas.openxmlformats.org/officeDocument/2006/relationships/slide" Target="slides/slide52.xml"/><Relationship Id="rId56" Type="http://schemas.openxmlformats.org/officeDocument/2006/relationships/slide" Target="slides/slide51.xml"/><Relationship Id="rId59" Type="http://schemas.openxmlformats.org/officeDocument/2006/relationships/slide" Target="slides/slide54.xml"/><Relationship Id="rId58" Type="http://schemas.openxmlformats.org/officeDocument/2006/relationships/slide" Target="slides/slide5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7" name="Google Shape;777;p9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4" name="Google Shape;784;p9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1" name="Google Shape;791;p9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8" name="Google Shape;798;p9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5" name="Google Shape;805;p10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2" name="Google Shape;812;p10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9" name="Google Shape;819;p10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6" name="Google Shape;826;p10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2" name="Google Shape;832;p10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9" name="Google Shape;839;p10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6" name="Google Shape;846;p10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3" name="Google Shape;853;p10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0" name="Google Shape;860;p1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7" name="Google Shape;867;p1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4" name="Google Shape;874;p1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9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1" name="Google Shape;881;p1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8" name="Google Shape;888;p1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5" name="Google Shape;895;p1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2" name="Google Shape;902;p1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9" name="Google Shape;909;p1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3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5" name="Google Shape;915;p1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2" name="Google Shape;922;p1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9" name="Google Shape;929;p1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6" name="Google Shape;936;p1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g11e4e441070_0_10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3" name="Google Shape;943;g11e4e441070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0" name="Google Shape;950;p1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7" name="Google Shape;957;p1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4" name="Google Shape;964;p1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9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1" name="Google Shape;971;p1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8" name="Google Shape;978;p1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4" name="Google Shape;984;p1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1" name="Google Shape;991;p1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6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8" name="Google Shape;998;p1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3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5" name="Google Shape;1005;p1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" name="Google Shape;1012;p1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9" name="Google Shape;1019;p1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4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6" name="Google Shape;1026;p1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3" name="Google Shape;1033;p1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8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0" name="Google Shape;1040;p1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5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p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7" name="Google Shape;1047;p1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11e4e441070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11e4e44107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11e4e441070_0_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11e4e441070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1e4e441070_0_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11e4e441070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1e4e441070_0_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11e4e441070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11e4e441070_0_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11e4e441070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11e4e441070_0_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11e4e441070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11e4e441070_0_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11e4e441070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4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4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4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5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5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5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5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5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p5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5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5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p5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5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6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6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11e4e441070_0_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11e4e441070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6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6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p6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p6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6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6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p6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6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7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7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" name="Google Shape;606;p7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p7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p7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p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p7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p7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2" name="Google Shape;652;p7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8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" name="Google Shape;666;p8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3" name="Google Shape;673;p8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0" name="Google Shape;680;p8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p8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" name="Google Shape;694;p8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8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8" name="Google Shape;708;p8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" name="Google Shape;715;p8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p8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" name="Google Shape;729;p9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" name="Google Shape;735;p10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2" name="Google Shape;742;p9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10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p9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3" name="Google Shape;763;p9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0" name="Google Shape;770;p9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26" name="Google Shape;26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27" name="Google Shape;27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www.thecattlesite.com/breeds/beef/18/texas-longhorn/overview" TargetMode="External"/><Relationship Id="rId4" Type="http://schemas.openxmlformats.org/officeDocument/2006/relationships/image" Target="../media/image8.gif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0.xml"/><Relationship Id="rId3" Type="http://schemas.openxmlformats.org/officeDocument/2006/relationships/image" Target="../media/image81.jpg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1.xml"/><Relationship Id="rId3" Type="http://schemas.openxmlformats.org/officeDocument/2006/relationships/image" Target="../media/image96.jpg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2.xml"/><Relationship Id="rId3" Type="http://schemas.openxmlformats.org/officeDocument/2006/relationships/image" Target="../media/image88.png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3.xml"/><Relationship Id="rId3" Type="http://schemas.openxmlformats.org/officeDocument/2006/relationships/image" Target="../media/image98.png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4.xml"/><Relationship Id="rId3" Type="http://schemas.openxmlformats.org/officeDocument/2006/relationships/hyperlink" Target="http://www.google.com/url?sa=i&amp;rct=j&amp;q=&amp;esrc=s&amp;source=images&amp;cd=&amp;cad=rja&amp;uact=8&amp;ved=0CAcQjRw&amp;url=http://www.pelopata.com/aves/loros-para-la-venta-1483.html&amp;ei=zxc_VNv5JsGuogTrtoK4Cw&amp;psig=AFQjCNGHBV7tX2BluF_867FpqrtXoZw_YA&amp;ust=1413506984132349" TargetMode="External"/><Relationship Id="rId4" Type="http://schemas.openxmlformats.org/officeDocument/2006/relationships/image" Target="../media/image87.jpg"/></Relationships>
</file>

<file path=ppt/slides/_rels/slide1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5.xml"/><Relationship Id="rId3" Type="http://schemas.openxmlformats.org/officeDocument/2006/relationships/hyperlink" Target="http://www.google.com/url?sa=i&amp;rct=j&amp;q=&amp;esrc=s&amp;source=images&amp;cd=&amp;cad=rja&amp;uact=8&amp;ved=0CAcQjRw&amp;url=http://www.pics4learning.com/details.php?img=parakeet.jpg&amp;ei=4hU_VMy3L4HxoAS9u4EY&amp;psig=AFQjCNF12JKQObK6lCDd8oovCIK3eS-YlA&amp;ust=1413506313454471" TargetMode="External"/><Relationship Id="rId4" Type="http://schemas.openxmlformats.org/officeDocument/2006/relationships/image" Target="../media/image92.jpg"/></Relationships>
</file>

<file path=ppt/slides/_rels/slide1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6.xml"/><Relationship Id="rId3" Type="http://schemas.openxmlformats.org/officeDocument/2006/relationships/image" Target="../media/image94.jpg"/></Relationships>
</file>

<file path=ppt/slides/_rels/slide1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7.xml"/></Relationships>
</file>

<file path=ppt/slides/_rels/slide1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8.xml"/><Relationship Id="rId3" Type="http://schemas.openxmlformats.org/officeDocument/2006/relationships/hyperlink" Target="http://www.californianrabbitspecialtyclub.com/http:/www.californianrabbitspecialtyclub.com/" TargetMode="External"/><Relationship Id="rId4" Type="http://schemas.openxmlformats.org/officeDocument/2006/relationships/image" Target="../media/image115.jpg"/></Relationships>
</file>

<file path=ppt/slides/_rels/slide1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9.xml"/><Relationship Id="rId3" Type="http://schemas.openxmlformats.org/officeDocument/2006/relationships/hyperlink" Target="http://www.dutchrabbit.com/" TargetMode="External"/><Relationship Id="rId4" Type="http://schemas.openxmlformats.org/officeDocument/2006/relationships/image" Target="../media/image9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www.shorthorn.org/breedinfo/about/history_about_breedinfo.htmlhttp:/www.shorthorn.org/breedinfo/about/history_about_breedinfo.html" TargetMode="External"/><Relationship Id="rId4" Type="http://schemas.openxmlformats.org/officeDocument/2006/relationships/image" Target="../media/image16.jpg"/></Relationships>
</file>

<file path=ppt/slides/_rels/slide1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0.xml"/><Relationship Id="rId3" Type="http://schemas.openxmlformats.org/officeDocument/2006/relationships/hyperlink" Target="http://nationalangorarabbitbreeders.com/" TargetMode="External"/><Relationship Id="rId4" Type="http://schemas.openxmlformats.org/officeDocument/2006/relationships/image" Target="../media/image108.png"/></Relationships>
</file>

<file path=ppt/slides/_rels/slide1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1.xml"/><Relationship Id="rId3" Type="http://schemas.openxmlformats.org/officeDocument/2006/relationships/hyperlink" Target="http://www.nffgrb.net/" TargetMode="External"/><Relationship Id="rId4" Type="http://schemas.openxmlformats.org/officeDocument/2006/relationships/image" Target="../media/image99.jpg"/></Relationships>
</file>

<file path=ppt/slides/_rels/slide1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2.xml"/><Relationship Id="rId3" Type="http://schemas.openxmlformats.org/officeDocument/2006/relationships/hyperlink" Target="http://www.njwrc.net/" TargetMode="External"/><Relationship Id="rId4" Type="http://schemas.openxmlformats.org/officeDocument/2006/relationships/image" Target="../media/image111.jpg"/></Relationships>
</file>

<file path=ppt/slides/_rels/slide1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3.xml"/><Relationship Id="rId3" Type="http://schemas.openxmlformats.org/officeDocument/2006/relationships/hyperlink" Target="http://www.amlrc.com/" TargetMode="External"/><Relationship Id="rId4" Type="http://schemas.openxmlformats.org/officeDocument/2006/relationships/image" Target="../media/image102.png"/></Relationships>
</file>

<file path=ppt/slides/_rels/slide1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4.xml"/><Relationship Id="rId3" Type="http://schemas.openxmlformats.org/officeDocument/2006/relationships/hyperlink" Target="http://www.nmrrc.net/" TargetMode="External"/><Relationship Id="rId4" Type="http://schemas.openxmlformats.org/officeDocument/2006/relationships/image" Target="../media/image103.png"/></Relationships>
</file>

<file path=ppt/slides/_rels/slide1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5.xml"/><Relationship Id="rId3" Type="http://schemas.openxmlformats.org/officeDocument/2006/relationships/hyperlink" Target="http://www.andrc.com/" TargetMode="External"/><Relationship Id="rId4" Type="http://schemas.openxmlformats.org/officeDocument/2006/relationships/image" Target="../media/image100.png"/></Relationships>
</file>

<file path=ppt/slides/_rels/slide1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6.xml"/><Relationship Id="rId3" Type="http://schemas.openxmlformats.org/officeDocument/2006/relationships/hyperlink" Target="http://www.asrba.org/" TargetMode="External"/><Relationship Id="rId4" Type="http://schemas.openxmlformats.org/officeDocument/2006/relationships/image" Target="../media/image127.png"/></Relationships>
</file>

<file path=ppt/slides/_rels/slide1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7.xml"/><Relationship Id="rId3" Type="http://schemas.openxmlformats.org/officeDocument/2006/relationships/hyperlink" Target="http://www.newzealandrabbitclub.net/" TargetMode="External"/><Relationship Id="rId4" Type="http://schemas.openxmlformats.org/officeDocument/2006/relationships/image" Target="../media/image109.png"/></Relationships>
</file>

<file path=ppt/slides/_rels/slide1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8.xml"/><Relationship Id="rId3" Type="http://schemas.openxmlformats.org/officeDocument/2006/relationships/hyperlink" Target="http://www.atrsc.org/" TargetMode="External"/><Relationship Id="rId4" Type="http://schemas.openxmlformats.org/officeDocument/2006/relationships/image" Target="../media/image106.png"/></Relationships>
</file>

<file path=ppt/slides/_rels/slide1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9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www.thecattlesite.com/breeds/beef/17/simmental/overview" TargetMode="External"/><Relationship Id="rId4" Type="http://schemas.openxmlformats.org/officeDocument/2006/relationships/image" Target="../media/image7.png"/></Relationships>
</file>

<file path=ppt/slides/_rels/slide1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0.xml"/><Relationship Id="rId3" Type="http://schemas.openxmlformats.org/officeDocument/2006/relationships/hyperlink" Target="http://www.thepigsite.com/focus/advertiser/3654/the-different-breeds-of-swine-berkshire-berkshire-pig-breed-berkshire-gilts-sows-and-boars" TargetMode="External"/><Relationship Id="rId4" Type="http://schemas.openxmlformats.org/officeDocument/2006/relationships/image" Target="../media/image97.jpg"/></Relationships>
</file>

<file path=ppt/slides/_rels/slide1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1.xml"/><Relationship Id="rId3" Type="http://schemas.openxmlformats.org/officeDocument/2006/relationships/hyperlink" Target="http://www.ansi.okstate.edu/breeds/swine/chesterwhite/index.htm" TargetMode="External"/><Relationship Id="rId4" Type="http://schemas.openxmlformats.org/officeDocument/2006/relationships/image" Target="../media/image126.jpg"/></Relationships>
</file>

<file path=ppt/slides/_rels/slide1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2.xml"/><Relationship Id="rId3" Type="http://schemas.openxmlformats.org/officeDocument/2006/relationships/hyperlink" Target="http://www.thepigsite.com/focus/advertiser/3656/the-different-breeds-of-swine-duroc-duroc-pig-breed-duroc-gilts-sows-and-boars" TargetMode="External"/><Relationship Id="rId4" Type="http://schemas.openxmlformats.org/officeDocument/2006/relationships/image" Target="../media/image105.jpg"/></Relationships>
</file>

<file path=ppt/slides/_rels/slide1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3.xml"/><Relationship Id="rId3" Type="http://schemas.openxmlformats.org/officeDocument/2006/relationships/hyperlink" Target="http://www.thepigsite.com/focus/advertiser/3658/the-different-breeds-of-swine-hampshire-hampshire-pig-breed-hampshire-gilts-sows-and-boars" TargetMode="External"/><Relationship Id="rId4" Type="http://schemas.openxmlformats.org/officeDocument/2006/relationships/image" Target="../media/image122.jpg"/></Relationships>
</file>

<file path=ppt/slides/_rels/slide1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4.xml"/><Relationship Id="rId3" Type="http://schemas.openxmlformats.org/officeDocument/2006/relationships/image" Target="../media/image113.png"/></Relationships>
</file>

<file path=ppt/slides/_rels/slide1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5.xml"/><Relationship Id="rId3" Type="http://schemas.openxmlformats.org/officeDocument/2006/relationships/hyperlink" Target="http://www.thepigsite.com/focus/advertiser/3676/the-different-breeds-of-swine-american-landrace-american-landrace-pig-breed-american-landrace-gilts-sows-and-boars" TargetMode="External"/><Relationship Id="rId4" Type="http://schemas.openxmlformats.org/officeDocument/2006/relationships/image" Target="../media/image107.jpg"/></Relationships>
</file>

<file path=ppt/slides/_rels/slide1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6.xml"/><Relationship Id="rId3" Type="http://schemas.openxmlformats.org/officeDocument/2006/relationships/hyperlink" Target="http://www.ansi.okstate.edu/breeds/swine/polandchina/index.htm" TargetMode="External"/><Relationship Id="rId4" Type="http://schemas.openxmlformats.org/officeDocument/2006/relationships/image" Target="../media/image117.jpg"/></Relationships>
</file>

<file path=ppt/slides/_rels/slide1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7.xml"/><Relationship Id="rId3" Type="http://schemas.openxmlformats.org/officeDocument/2006/relationships/hyperlink" Target="http://www.ansi.okstate.edu/breeds/swine/spots/index.htm" TargetMode="External"/><Relationship Id="rId4" Type="http://schemas.openxmlformats.org/officeDocument/2006/relationships/image" Target="../media/image114.jpg"/></Relationships>
</file>

<file path=ppt/slides/_rels/slide1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8.xml"/><Relationship Id="rId3" Type="http://schemas.openxmlformats.org/officeDocument/2006/relationships/hyperlink" Target="http://www.thepigsite.com/focus/advertiser/3675/the-different-breeds-of-swine-american-yorkshire-american-yorkshire-pig-breed-american-yorkshire-gilts-sows-and-boars" TargetMode="External"/><Relationship Id="rId4" Type="http://schemas.openxmlformats.org/officeDocument/2006/relationships/image" Target="../media/image112.jpg"/></Relationships>
</file>

<file path=ppt/slides/_rels/slide1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9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www.ansi.okstate.edu/breeds/cattle/highland/" TargetMode="External"/><Relationship Id="rId4" Type="http://schemas.openxmlformats.org/officeDocument/2006/relationships/image" Target="../media/image17.jpg"/></Relationships>
</file>

<file path=ppt/slides/_rels/slide1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0.xml"/><Relationship Id="rId3" Type="http://schemas.openxmlformats.org/officeDocument/2006/relationships/hyperlink" Target="http://www.cheviots.org/breedinformation.html" TargetMode="External"/><Relationship Id="rId4" Type="http://schemas.openxmlformats.org/officeDocument/2006/relationships/image" Target="../media/image124.jpg"/></Relationships>
</file>

<file path=ppt/slides/_rels/slide1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1.xml"/><Relationship Id="rId3" Type="http://schemas.openxmlformats.org/officeDocument/2006/relationships/hyperlink" Target="http://www.columbiasheep.org/" TargetMode="External"/><Relationship Id="rId4" Type="http://schemas.openxmlformats.org/officeDocument/2006/relationships/image" Target="../media/image110.jpg"/></Relationships>
</file>

<file path=ppt/slides/_rels/slide1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2.xml"/><Relationship Id="rId3" Type="http://schemas.openxmlformats.org/officeDocument/2006/relationships/hyperlink" Target="http://dorsets.homestead.com/" TargetMode="External"/><Relationship Id="rId4" Type="http://schemas.openxmlformats.org/officeDocument/2006/relationships/image" Target="../media/image120.png"/></Relationships>
</file>

<file path=ppt/slides/_rels/slide1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3.xml"/><Relationship Id="rId3" Type="http://schemas.openxmlformats.org/officeDocument/2006/relationships/hyperlink" Target="http://www.hampshires.org/about.html" TargetMode="External"/><Relationship Id="rId4" Type="http://schemas.openxmlformats.org/officeDocument/2006/relationships/image" Target="../media/image128.png"/></Relationships>
</file>

<file path=ppt/slides/_rels/slide1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4.xml"/><Relationship Id="rId3" Type="http://schemas.openxmlformats.org/officeDocument/2006/relationships/hyperlink" Target="http://jacob.sheepregistry.com/descrip.htm" TargetMode="External"/><Relationship Id="rId4" Type="http://schemas.openxmlformats.org/officeDocument/2006/relationships/image" Target="../media/image118.jpg"/></Relationships>
</file>

<file path=ppt/slides/_rels/slide1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5.xml"/><Relationship Id="rId3" Type="http://schemas.openxmlformats.org/officeDocument/2006/relationships/hyperlink" Target="http://www.admra.org/ADMRA%20History.htm" TargetMode="External"/><Relationship Id="rId4" Type="http://schemas.openxmlformats.org/officeDocument/2006/relationships/image" Target="../media/image123.jpg"/></Relationships>
</file>

<file path=ppt/slides/_rels/slide1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6.xml"/><Relationship Id="rId3" Type="http://schemas.openxmlformats.org/officeDocument/2006/relationships/hyperlink" Target="http://www.countrylovin.com/msba/index.html" TargetMode="External"/><Relationship Id="rId4" Type="http://schemas.openxmlformats.org/officeDocument/2006/relationships/image" Target="../media/image116.jpg"/></Relationships>
</file>

<file path=ppt/slides/_rels/slide1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7.xml"/><Relationship Id="rId3" Type="http://schemas.openxmlformats.org/officeDocument/2006/relationships/hyperlink" Target="http://www.countrylovin.com/ARSBA/facts.htm" TargetMode="External"/><Relationship Id="rId4" Type="http://schemas.openxmlformats.org/officeDocument/2006/relationships/image" Target="../media/image119.jpg"/></Relationships>
</file>

<file path=ppt/slides/_rels/slide1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8.xml"/><Relationship Id="rId3" Type="http://schemas.openxmlformats.org/officeDocument/2006/relationships/hyperlink" Target="http://www.southdownsheep.org/breed_overview.php" TargetMode="External"/><Relationship Id="rId4" Type="http://schemas.openxmlformats.org/officeDocument/2006/relationships/image" Target="../media/image125.jpg"/></Relationships>
</file>

<file path=ppt/slides/_rels/slide1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9.xml"/><Relationship Id="rId3" Type="http://schemas.openxmlformats.org/officeDocument/2006/relationships/hyperlink" Target="http://www.u-s-s-a.org/suffolks.html" TargetMode="External"/><Relationship Id="rId4" Type="http://schemas.openxmlformats.org/officeDocument/2006/relationships/image" Target="../media/image12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://www.usayrshire.com/" TargetMode="External"/><Relationship Id="rId4" Type="http://schemas.openxmlformats.org/officeDocument/2006/relationships/image" Target="../media/image1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://www.brownswissusa.com/Home/tabid/59/Default.aspx" TargetMode="External"/><Relationship Id="rId4" Type="http://schemas.openxmlformats.org/officeDocument/2006/relationships/image" Target="../media/image1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www.usguernsey.com/" TargetMode="External"/><Relationship Id="rId4" Type="http://schemas.openxmlformats.org/officeDocument/2006/relationships/image" Target="../media/image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://www.holsteinusa.com/index.jsp" TargetMode="External"/><Relationship Id="rId4" Type="http://schemas.openxmlformats.org/officeDocument/2006/relationships/image" Target="../media/image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www.usjersey.com/Home.aspx" TargetMode="External"/><Relationship Id="rId4" Type="http://schemas.openxmlformats.org/officeDocument/2006/relationships/image" Target="../media/image1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www.milkingshorthorn.com/index.html" TargetMode="External"/><Relationship Id="rId4" Type="http://schemas.openxmlformats.org/officeDocument/2006/relationships/image" Target="../media/image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www.ansi.okstate.edu/breeds/cattle/angus/" TargetMode="External"/><Relationship Id="rId4" Type="http://schemas.openxmlformats.org/officeDocument/2006/relationships/image" Target="../media/image12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8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3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7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9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6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ansi.okstate.edu/breeds/cattle/beltedgalloway" TargetMode="External"/><Relationship Id="rId4" Type="http://schemas.openxmlformats.org/officeDocument/2006/relationships/image" Target="../media/image1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01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5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3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9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3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84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36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32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38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brahman.org/" TargetMode="External"/><Relationship Id="rId4" Type="http://schemas.openxmlformats.org/officeDocument/2006/relationships/image" Target="../media/image18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43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42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47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58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46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48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54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57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50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4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www.thecattlesite.com/breeds/beef/11/charolais/overview" TargetMode="External"/><Relationship Id="rId4" Type="http://schemas.openxmlformats.org/officeDocument/2006/relationships/image" Target="../media/image13.jp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44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73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52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51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45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64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55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61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60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www.hereford.org/" TargetMode="External"/><Relationship Id="rId4" Type="http://schemas.openxmlformats.org/officeDocument/2006/relationships/image" Target="../media/image10.jp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0.xml"/><Relationship Id="rId3" Type="http://schemas.openxmlformats.org/officeDocument/2006/relationships/hyperlink" Target="http://www.horsechannel.com/horse-breeds/profiles/appaloosa-horse-horse-breed.aspx" TargetMode="External"/><Relationship Id="rId4" Type="http://schemas.openxmlformats.org/officeDocument/2006/relationships/image" Target="../media/image76.jp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1.xml"/><Relationship Id="rId3" Type="http://schemas.openxmlformats.org/officeDocument/2006/relationships/hyperlink" Target="http://www.horsechannel.com/horse-breeds/profiles/arabian-horse-breed.aspx" TargetMode="External"/><Relationship Id="rId4" Type="http://schemas.openxmlformats.org/officeDocument/2006/relationships/image" Target="../media/image59.jp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63.jp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3.xml"/><Relationship Id="rId3" Type="http://schemas.openxmlformats.org/officeDocument/2006/relationships/hyperlink" Target="http://www.horsechannel.com/horse-breeds/profiles/clydesdale-horse-horse-breed.aspx" TargetMode="External"/><Relationship Id="rId4" Type="http://schemas.openxmlformats.org/officeDocument/2006/relationships/image" Target="../media/image69.jp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4.xml"/><Relationship Id="rId3" Type="http://schemas.openxmlformats.org/officeDocument/2006/relationships/hyperlink" Target="http://www.horsechannel.com/horse-breeds/profiles/halfinger-horses-horse-breed.aspx" TargetMode="External"/><Relationship Id="rId4" Type="http://schemas.openxmlformats.org/officeDocument/2006/relationships/image" Target="../media/image67.jp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5.xml"/><Relationship Id="rId3" Type="http://schemas.openxmlformats.org/officeDocument/2006/relationships/hyperlink" Target="http://www.horsechannel.com/horse-breeds/profiles/miniature-horses-horse-breed.aspx" TargetMode="External"/><Relationship Id="rId4" Type="http://schemas.openxmlformats.org/officeDocument/2006/relationships/image" Target="../media/image66.jp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6.xml"/><Relationship Id="rId3" Type="http://schemas.openxmlformats.org/officeDocument/2006/relationships/hyperlink" Target="http://www.horsechannel.com/horse-breeds/profiles/morgan-horses-horse-breed.aspx" TargetMode="External"/><Relationship Id="rId4" Type="http://schemas.openxmlformats.org/officeDocument/2006/relationships/image" Target="../media/image71.jp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7.xml"/><Relationship Id="rId3" Type="http://schemas.openxmlformats.org/officeDocument/2006/relationships/hyperlink" Target="http://www.lovelongears.com/" TargetMode="External"/><Relationship Id="rId4" Type="http://schemas.openxmlformats.org/officeDocument/2006/relationships/image" Target="../media/image72.jp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8.xml"/><Relationship Id="rId3" Type="http://schemas.openxmlformats.org/officeDocument/2006/relationships/hyperlink" Target="http://www.horsechannel.com/horse-breeds/profiles/paint-horse-horse-breed.aspx" TargetMode="External"/><Relationship Id="rId4" Type="http://schemas.openxmlformats.org/officeDocument/2006/relationships/image" Target="../media/image62.jp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9.xml"/><Relationship Id="rId3" Type="http://schemas.openxmlformats.org/officeDocument/2006/relationships/hyperlink" Target="http://www.horsechannel.com/horse-breeds/profiles/percheron-horses-horse-breed.aspx" TargetMode="External"/><Relationship Id="rId4" Type="http://schemas.openxmlformats.org/officeDocument/2006/relationships/image" Target="../media/image5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www.thecattlesite.com/breeds/beef/39/limousin/overview" TargetMode="External"/><Relationship Id="rId4" Type="http://schemas.openxmlformats.org/officeDocument/2006/relationships/image" Target="../media/image5.jp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0.xml"/><Relationship Id="rId3" Type="http://schemas.openxmlformats.org/officeDocument/2006/relationships/hyperlink" Target="http://www.horsechannel.com/horse-breeds/profiles/quarter-horse-horse-breed.aspx" TargetMode="External"/><Relationship Id="rId4" Type="http://schemas.openxmlformats.org/officeDocument/2006/relationships/image" Target="../media/image68.jp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1.xml"/><Relationship Id="rId3" Type="http://schemas.openxmlformats.org/officeDocument/2006/relationships/hyperlink" Target="http://www.horsechannel.com/horse-breeds/profiles/tennessee-walking-horse-horse-breed.aspx" TargetMode="External"/><Relationship Id="rId4" Type="http://schemas.openxmlformats.org/officeDocument/2006/relationships/image" Target="../media/image74.jp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2.xml"/><Relationship Id="rId3" Type="http://schemas.openxmlformats.org/officeDocument/2006/relationships/hyperlink" Target="http://www.horsechannel.com/horse-breeds/profiles/thoroughbred-horse-horse-breed.aspx" TargetMode="External"/><Relationship Id="rId4" Type="http://schemas.openxmlformats.org/officeDocument/2006/relationships/image" Target="../media/image91.jpg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3.xml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4.xml"/><Relationship Id="rId3" Type="http://schemas.openxmlformats.org/officeDocument/2006/relationships/hyperlink" Target="http://www.extension.org/pages/19585/goat-breeds-alpine#.VMkf7I3wvcs" TargetMode="External"/><Relationship Id="rId4" Type="http://schemas.openxmlformats.org/officeDocument/2006/relationships/image" Target="../media/image65.jpg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5.xml"/><Relationship Id="rId3" Type="http://schemas.openxmlformats.org/officeDocument/2006/relationships/hyperlink" Target="http://www.extension.org/pages/19272/goat-breeds-angora#.VMkij43wvcs" TargetMode="External"/><Relationship Id="rId4" Type="http://schemas.openxmlformats.org/officeDocument/2006/relationships/image" Target="../media/image89.jpg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6.xml"/><Relationship Id="rId3" Type="http://schemas.openxmlformats.org/officeDocument/2006/relationships/hyperlink" Target="http://www.extension.org/pages/19290/goat-breeds-boer#.VMkgeI3wvcs" TargetMode="External"/><Relationship Id="rId4" Type="http://schemas.openxmlformats.org/officeDocument/2006/relationships/image" Target="../media/image70.jpg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7.xml"/><Relationship Id="rId3" Type="http://schemas.openxmlformats.org/officeDocument/2006/relationships/hyperlink" Target="http://www.extension.org/pages/19274/goat-breeds-lamancha#.VMkgp43wvcs" TargetMode="External"/><Relationship Id="rId4" Type="http://schemas.openxmlformats.org/officeDocument/2006/relationships/image" Target="../media/image75.jpg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8.xml"/><Relationship Id="rId3" Type="http://schemas.openxmlformats.org/officeDocument/2006/relationships/hyperlink" Target="http://www.extension.org/pages/19286/goat-breeds-nubian#.VMkhAY3wvcs" TargetMode="External"/><Relationship Id="rId4" Type="http://schemas.openxmlformats.org/officeDocument/2006/relationships/image" Target="../media/image104.jpg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9.xml"/><Relationship Id="rId3" Type="http://schemas.openxmlformats.org/officeDocument/2006/relationships/hyperlink" Target="http://www.extension.org/pages/19285/goat-breeds-oberhasli#.VMkkrI3wvct" TargetMode="External"/><Relationship Id="rId4" Type="http://schemas.openxmlformats.org/officeDocument/2006/relationships/image" Target="../media/image7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www.thecattlesite.com/breeds/beef/66/maineanjou-rouge-des-prs/overview" TargetMode="External"/><Relationship Id="rId4" Type="http://schemas.openxmlformats.org/officeDocument/2006/relationships/image" Target="../media/image21.jpg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0.xml"/><Relationship Id="rId3" Type="http://schemas.openxmlformats.org/officeDocument/2006/relationships/hyperlink" Target="http://www.extension.org/pages/19289/goat-breeds-pygmy#.VMkhbY3wvcs" TargetMode="External"/><Relationship Id="rId4" Type="http://schemas.openxmlformats.org/officeDocument/2006/relationships/image" Target="../media/image82.jpg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1.xml"/><Relationship Id="rId3" Type="http://schemas.openxmlformats.org/officeDocument/2006/relationships/hyperlink" Target="http://www.extension.org/pages/19284/goat-breeds-saanen#.VMkiTo3wvct" TargetMode="External"/><Relationship Id="rId4" Type="http://schemas.openxmlformats.org/officeDocument/2006/relationships/image" Target="../media/image78.jpg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2.xml"/><Relationship Id="rId3" Type="http://schemas.openxmlformats.org/officeDocument/2006/relationships/hyperlink" Target="http://www.extension.org/pages/19283/goat-breeds-toggenburg#.VMkiXo3wvcs" TargetMode="External"/><Relationship Id="rId4" Type="http://schemas.openxmlformats.org/officeDocument/2006/relationships/image" Target="../media/image79.jpg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3.xml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4.xml"/><Relationship Id="rId3" Type="http://schemas.openxmlformats.org/officeDocument/2006/relationships/hyperlink" Target="http://www.google.com/url?sa=i&amp;rct=j&amp;q=&amp;esrc=s&amp;source=images&amp;cd=&amp;cad=rja&amp;uact=8&amp;ved=0CAcQjRw&amp;url=http://www.telegraph.co.uk/health/petshealth/7685595/Pet-subjects-a-hair-eating-bearded-dragon-dental-implants-for-cats-and-howling-dogs.html&amp;ei=2xA_VJ7zMc-aoQSG7IKwBQ&amp;bvm=bv.77648437,d.cGU&amp;psig=AFQjCNGiBvQWWbXg6ERKGM73r9-cJDCqYw&amp;ust=1413505332040062" TargetMode="External"/><Relationship Id="rId4" Type="http://schemas.openxmlformats.org/officeDocument/2006/relationships/image" Target="../media/image80.jpg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5.xml"/><Relationship Id="rId3" Type="http://schemas.openxmlformats.org/officeDocument/2006/relationships/image" Target="../media/image86.jpg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6.xml"/><Relationship Id="rId3" Type="http://schemas.openxmlformats.org/officeDocument/2006/relationships/image" Target="../media/image95.png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7.xml"/><Relationship Id="rId3" Type="http://schemas.openxmlformats.org/officeDocument/2006/relationships/image" Target="../media/image83.jpg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8.xml"/><Relationship Id="rId3" Type="http://schemas.openxmlformats.org/officeDocument/2006/relationships/image" Target="../media/image90.jpg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9.xml"/><Relationship Id="rId3" Type="http://schemas.openxmlformats.org/officeDocument/2006/relationships/image" Target="../media/image8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Breeds: Tips and Tricks</a:t>
            </a:r>
            <a:endParaRPr/>
          </a:p>
        </p:txBody>
      </p:sp>
      <p:sp>
        <p:nvSpPr>
          <p:cNvPr id="85" name="Google Shape;85;p1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Texas Longhorn</a:t>
            </a:r>
            <a:endParaRPr/>
          </a:p>
        </p:txBody>
      </p:sp>
      <p:pic>
        <p:nvPicPr>
          <p:cNvPr id="146" name="Google Shape;146;p22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5200" y="1905000"/>
            <a:ext cx="5448300" cy="3660013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2"/>
          <p:cNvSpPr txBox="1"/>
          <p:nvPr/>
        </p:nvSpPr>
        <p:spPr>
          <a:xfrm>
            <a:off x="152400" y="1858275"/>
            <a:ext cx="4800600" cy="3970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Look at the horns!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Breed was developed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North America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(fun fact)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 shoulders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Spotting</a:t>
            </a:r>
            <a:endParaRPr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Guinea Pig</a:t>
            </a:r>
            <a:endParaRPr/>
          </a:p>
        </p:txBody>
      </p:sp>
      <p:pic>
        <p:nvPicPr>
          <p:cNvPr id="780" name="Google Shape;780;p11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11552" l="9070" r="7039" t="13608"/>
          <a:stretch/>
        </p:blipFill>
        <p:spPr>
          <a:xfrm>
            <a:off x="4191000" y="2590800"/>
            <a:ext cx="4603621" cy="2737957"/>
          </a:xfrm>
          <a:prstGeom prst="rect">
            <a:avLst/>
          </a:prstGeom>
          <a:noFill/>
          <a:ln>
            <a:noFill/>
          </a:ln>
        </p:spPr>
      </p:pic>
      <p:sp>
        <p:nvSpPr>
          <p:cNvPr id="781" name="Google Shape;781;p112"/>
          <p:cNvSpPr txBox="1"/>
          <p:nvPr/>
        </p:nvSpPr>
        <p:spPr>
          <a:xfrm>
            <a:off x="228600" y="1828800"/>
            <a:ext cx="3810000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Round tube like body with very short legs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Small ear flaps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Fur covered body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1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Hamster</a:t>
            </a:r>
            <a:endParaRPr/>
          </a:p>
        </p:txBody>
      </p:sp>
      <p:sp>
        <p:nvSpPr>
          <p:cNvPr id="787" name="Google Shape;787;p113"/>
          <p:cNvSpPr txBox="1"/>
          <p:nvPr>
            <p:ph idx="1" type="body"/>
          </p:nvPr>
        </p:nvSpPr>
        <p:spPr>
          <a:xfrm>
            <a:off x="457200" y="1600200"/>
            <a:ext cx="441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No tail (very short)</a:t>
            </a:r>
            <a:endParaRPr/>
          </a:p>
          <a:p>
            <a:pPr indent="-285750" lvl="1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Biggest difference!  If you can’t see tail it’s a hamster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Small bodied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descr="Syrian Hamster (Mesocricetus auratus) | Petco" id="788" name="Google Shape;788;p1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1998" y="1417648"/>
            <a:ext cx="4218775" cy="4218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1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Hedgehog</a:t>
            </a:r>
            <a:endParaRPr/>
          </a:p>
        </p:txBody>
      </p:sp>
      <p:sp>
        <p:nvSpPr>
          <p:cNvPr id="794" name="Google Shape;794;p114"/>
          <p:cNvSpPr txBox="1"/>
          <p:nvPr/>
        </p:nvSpPr>
        <p:spPr>
          <a:xfrm>
            <a:off x="381000" y="2057400"/>
            <a:ext cx="4572000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Small rounded body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Thick modified hairs all along back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Small pointed nose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95" name="Google Shape;795;p114"/>
          <p:cNvPicPr preferRelativeResize="0"/>
          <p:nvPr/>
        </p:nvPicPr>
        <p:blipFill rotWithShape="1">
          <a:blip r:embed="rId3">
            <a:alphaModFix/>
          </a:blip>
          <a:srcRect b="3822" l="14342" r="9572" t="10473"/>
          <a:stretch/>
        </p:blipFill>
        <p:spPr>
          <a:xfrm>
            <a:off x="3679901" y="3429000"/>
            <a:ext cx="4272175" cy="323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Iguana</a:t>
            </a:r>
            <a:endParaRPr/>
          </a:p>
        </p:txBody>
      </p:sp>
      <p:sp>
        <p:nvSpPr>
          <p:cNvPr id="801" name="Google Shape;801;p115"/>
          <p:cNvSpPr txBox="1"/>
          <p:nvPr>
            <p:ph idx="1" type="body"/>
          </p:nvPr>
        </p:nvSpPr>
        <p:spPr>
          <a:xfrm>
            <a:off x="485553" y="1143000"/>
            <a:ext cx="3035761" cy="54926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Green with accented greenish-blue on face</a:t>
            </a:r>
            <a:endParaRPr/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Long toes with nails</a:t>
            </a:r>
            <a:endParaRPr/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Had flap of skin under chin </a:t>
            </a:r>
            <a:endParaRPr/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Has spiky appearance along back</a:t>
            </a:r>
            <a:endParaRPr/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Grows several feet long </a:t>
            </a:r>
            <a:endParaRPr/>
          </a:p>
        </p:txBody>
      </p:sp>
      <p:pic>
        <p:nvPicPr>
          <p:cNvPr id="802" name="Google Shape;802;p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92961" y="2743200"/>
            <a:ext cx="5617369" cy="39137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1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Macaw</a:t>
            </a:r>
            <a:endParaRPr/>
          </a:p>
        </p:txBody>
      </p:sp>
      <p:sp>
        <p:nvSpPr>
          <p:cNvPr id="808" name="Google Shape;808;p116"/>
          <p:cNvSpPr txBox="1"/>
          <p:nvPr>
            <p:ph idx="1" type="body"/>
          </p:nvPr>
        </p:nvSpPr>
        <p:spPr>
          <a:xfrm>
            <a:off x="457200" y="1143000"/>
            <a:ext cx="3581400" cy="49831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Large social parrot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Large thick beak for cracking hard nuts compared to the other seed-eaters seen. 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descr="https://encrypted-tbn0.gstatic.com/images?q=tbn:ANd9GcSNzmeKk8b68vm5Nea6szejdaIK00vvvjGyZuD2YeQN61KfNhDI" id="809" name="Google Shape;809;p11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20189" r="0" t="0"/>
          <a:stretch/>
        </p:blipFill>
        <p:spPr>
          <a:xfrm>
            <a:off x="4267200" y="1066800"/>
            <a:ext cx="4721158" cy="55539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1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Parakeet</a:t>
            </a:r>
            <a:endParaRPr/>
          </a:p>
        </p:txBody>
      </p:sp>
      <p:sp>
        <p:nvSpPr>
          <p:cNvPr id="815" name="Google Shape;815;p117"/>
          <p:cNvSpPr txBox="1"/>
          <p:nvPr>
            <p:ph idx="1" type="body"/>
          </p:nvPr>
        </p:nvSpPr>
        <p:spPr>
          <a:xfrm>
            <a:off x="457200" y="1600200"/>
            <a:ext cx="3657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Green base color with black markings along back and yellow head (other colors exist)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Has blue over bridge of beak</a:t>
            </a:r>
            <a:endParaRPr/>
          </a:p>
        </p:txBody>
      </p:sp>
      <p:pic>
        <p:nvPicPr>
          <p:cNvPr descr="https://encrypted-tbn3.gstatic.com/images?q=tbn:ANd9GcTmxXtgm78IOjijDMmUgRCgQ13bIurWP_wenMHj7eWcr22oDnjVCQ" id="816" name="Google Shape;816;p11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3171" r="20445" t="0"/>
          <a:stretch/>
        </p:blipFill>
        <p:spPr>
          <a:xfrm>
            <a:off x="4191000" y="1752600"/>
            <a:ext cx="4659042" cy="40527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1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Potbellied Pig</a:t>
            </a:r>
            <a:endParaRPr/>
          </a:p>
        </p:txBody>
      </p:sp>
      <p:sp>
        <p:nvSpPr>
          <p:cNvPr id="822" name="Google Shape;822;p118"/>
          <p:cNvSpPr txBox="1"/>
          <p:nvPr>
            <p:ph idx="1" type="body"/>
          </p:nvPr>
        </p:nvSpPr>
        <p:spPr>
          <a:xfrm>
            <a:off x="457200" y="1600200"/>
            <a:ext cx="35052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Smaller and more compact than commercial pigs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Shorter snout and face</a:t>
            </a:r>
            <a:endParaRPr/>
          </a:p>
        </p:txBody>
      </p:sp>
      <p:pic>
        <p:nvPicPr>
          <p:cNvPr descr="https://encrypted-tbn3.gstatic.com/images?q=tbn:ANd9GcTOXXlSIj-pKNX7lKXiUrohqVIU9VsqP85Or8oyqE7GPo2w9iXU" id="823" name="Google Shape;823;p1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62400" y="2286000"/>
            <a:ext cx="5067300" cy="3525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119"/>
          <p:cNvSpPr txBox="1"/>
          <p:nvPr>
            <p:ph type="title"/>
          </p:nvPr>
        </p:nvSpPr>
        <p:spPr>
          <a:xfrm>
            <a:off x="457200" y="26670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Rabbit Breeds</a:t>
            </a:r>
            <a:endParaRPr/>
          </a:p>
        </p:txBody>
      </p:sp>
      <p:sp>
        <p:nvSpPr>
          <p:cNvPr id="829" name="Google Shape;829;p11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1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Californian</a:t>
            </a:r>
            <a:endParaRPr/>
          </a:p>
        </p:txBody>
      </p:sp>
      <p:pic>
        <p:nvPicPr>
          <p:cNvPr id="835" name="Google Shape;835;p120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1980" y="2614194"/>
            <a:ext cx="3749040" cy="2497975"/>
          </a:xfrm>
          <a:prstGeom prst="rect">
            <a:avLst/>
          </a:prstGeom>
          <a:noFill/>
          <a:ln>
            <a:noFill/>
          </a:ln>
        </p:spPr>
      </p:pic>
      <p:sp>
        <p:nvSpPr>
          <p:cNvPr id="836" name="Google Shape;836;p120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Upright ears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Commercial type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Looks like Siamese cat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/>
              <a:t>White body, black ears/nose/feet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/>
              <a:t>Larger, 9#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/>
              <a:t>Pink eyes</a:t>
            </a:r>
            <a:endParaRPr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Dutch</a:t>
            </a:r>
            <a:endParaRPr/>
          </a:p>
        </p:txBody>
      </p:sp>
      <p:sp>
        <p:nvSpPr>
          <p:cNvPr id="842" name="Google Shape;842;p121"/>
          <p:cNvSpPr txBox="1"/>
          <p:nvPr>
            <p:ph idx="1" type="body"/>
          </p:nvPr>
        </p:nvSpPr>
        <p:spPr>
          <a:xfrm>
            <a:off x="499730" y="111464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White band around chest and face blaze</a:t>
            </a:r>
            <a:endParaRPr/>
          </a:p>
          <a:p>
            <a:pPr indent="-285750" lvl="1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Back half is always colored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Black, blue, chocolate, grey, steel color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4.5 #</a:t>
            </a:r>
            <a:endParaRPr/>
          </a:p>
          <a:p>
            <a:pPr indent="-285750" lvl="1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Compact but not a dwarf breed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Erect ears</a:t>
            </a:r>
            <a:endParaRPr/>
          </a:p>
        </p:txBody>
      </p:sp>
      <p:pic>
        <p:nvPicPr>
          <p:cNvPr id="843" name="Google Shape;843;p12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72540" y="2918965"/>
            <a:ext cx="5515104" cy="39390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Shorthorn</a:t>
            </a:r>
            <a:endParaRPr/>
          </a:p>
        </p:txBody>
      </p:sp>
      <p:pic>
        <p:nvPicPr>
          <p:cNvPr id="153" name="Google Shape;153;p23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00400" y="1524000"/>
            <a:ext cx="5746750" cy="433336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3"/>
          <p:cNvSpPr txBox="1"/>
          <p:nvPr/>
        </p:nvSpPr>
        <p:spPr>
          <a:xfrm>
            <a:off x="228600" y="1600200"/>
            <a:ext cx="28194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23"/>
          <p:cNvSpPr txBox="1"/>
          <p:nvPr/>
        </p:nvSpPr>
        <p:spPr>
          <a:xfrm>
            <a:off x="228600" y="1447800"/>
            <a:ext cx="2819400" cy="4401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Full red body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Can be Red, white, or roan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Very well muscled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More pronounced over the neck compared to the Limousin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8" name="Google Shape;848;p12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57600" y="1752600"/>
            <a:ext cx="5758657" cy="4921344"/>
          </a:xfrm>
          <a:prstGeom prst="rect">
            <a:avLst/>
          </a:prstGeom>
          <a:noFill/>
          <a:ln>
            <a:noFill/>
          </a:ln>
        </p:spPr>
      </p:pic>
      <p:sp>
        <p:nvSpPr>
          <p:cNvPr id="849" name="Google Shape;849;p1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                         Angora</a:t>
            </a:r>
            <a:endParaRPr/>
          </a:p>
        </p:txBody>
      </p:sp>
      <p:sp>
        <p:nvSpPr>
          <p:cNvPr id="850" name="Google Shape;850;p12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6#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Ears carried in a “v” shape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White and many colored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Round ball of fluff</a:t>
            </a:r>
            <a:endParaRPr/>
          </a:p>
          <a:p>
            <a:pPr indent="-285750" lvl="1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Wool!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Silky wool needs grooming</a:t>
            </a:r>
            <a:endParaRPr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4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1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Flemish Giant</a:t>
            </a:r>
            <a:endParaRPr/>
          </a:p>
        </p:txBody>
      </p:sp>
      <p:sp>
        <p:nvSpPr>
          <p:cNvPr id="856" name="Google Shape;856;p12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Largest breed! 14# and 20” long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More laid-back than smaller breeds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Erect ears with heavy ear base</a:t>
            </a:r>
            <a:endParaRPr/>
          </a:p>
        </p:txBody>
      </p:sp>
      <p:pic>
        <p:nvPicPr>
          <p:cNvPr id="857" name="Google Shape;857;p12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31976" y="3259100"/>
            <a:ext cx="5083426" cy="348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1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Jersey Wooly</a:t>
            </a:r>
            <a:endParaRPr/>
          </a:p>
        </p:txBody>
      </p:sp>
      <p:sp>
        <p:nvSpPr>
          <p:cNvPr id="863" name="Google Shape;863;p12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3# dwarf breed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Popular pet</a:t>
            </a:r>
            <a:endParaRPr/>
          </a:p>
          <a:p>
            <a:pPr indent="-285750" lvl="1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Wool coat</a:t>
            </a:r>
            <a:endParaRPr/>
          </a:p>
          <a:p>
            <a:pPr indent="-285750" lvl="1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Many colors</a:t>
            </a:r>
            <a:endParaRPr/>
          </a:p>
          <a:p>
            <a:pPr indent="-285750" lvl="1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Erect ears</a:t>
            </a:r>
            <a:endParaRPr/>
          </a:p>
          <a:p>
            <a:pPr indent="-285750" lvl="1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Compact body</a:t>
            </a:r>
            <a:endParaRPr/>
          </a:p>
        </p:txBody>
      </p:sp>
      <p:pic>
        <p:nvPicPr>
          <p:cNvPr id="864" name="Google Shape;864;p12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1343" y="2133600"/>
            <a:ext cx="4878650" cy="3663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1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Mini Lop</a:t>
            </a:r>
            <a:endParaRPr/>
          </a:p>
        </p:txBody>
      </p:sp>
      <p:sp>
        <p:nvSpPr>
          <p:cNvPr id="870" name="Google Shape;870;p12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Solid or broken (white and colored) patterns</a:t>
            </a:r>
            <a:endParaRPr/>
          </a:p>
          <a:p>
            <a:pPr indent="-285750" lvl="1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Almost any color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Looks like a French lop but smaller at 6#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Lopped ears!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Chunky body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Often pets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871" name="Google Shape;871;p12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96858" y="2819400"/>
            <a:ext cx="4955899" cy="3708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5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6" name="Google Shape;876;p12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74292" y="3352800"/>
            <a:ext cx="4967936" cy="3725470"/>
          </a:xfrm>
          <a:prstGeom prst="rect">
            <a:avLst/>
          </a:prstGeom>
          <a:noFill/>
          <a:ln>
            <a:noFill/>
          </a:ln>
        </p:spPr>
      </p:pic>
      <p:sp>
        <p:nvSpPr>
          <p:cNvPr id="877" name="Google Shape;877;p1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Mini Rex</a:t>
            </a:r>
            <a:endParaRPr/>
          </a:p>
        </p:txBody>
      </p:sp>
      <p:sp>
        <p:nvSpPr>
          <p:cNvPr id="878" name="Google Shape;878;p12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Many colors in solid and broken patterns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4#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Dense and upright fur feels plush to the touch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Erect ears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Sits half a basketball</a:t>
            </a:r>
            <a:endParaRPr/>
          </a:p>
          <a:p>
            <a:pPr indent="-285750" lvl="1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Very rounded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Lack extra protective fur </a:t>
            </a:r>
            <a:endParaRPr/>
          </a:p>
          <a:p>
            <a:pPr indent="0" lvl="1" marL="4572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on bottom of foot</a:t>
            </a:r>
            <a:endParaRPr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1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Netherland Dwarf</a:t>
            </a:r>
            <a:endParaRPr/>
          </a:p>
        </p:txBody>
      </p:sp>
      <p:sp>
        <p:nvSpPr>
          <p:cNvPr id="884" name="Google Shape;884;p12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Baby-like features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Smallest breed, &lt;2#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Small erect ears and big eyes</a:t>
            </a:r>
            <a:endParaRPr/>
          </a:p>
          <a:p>
            <a:pPr indent="-285750" lvl="1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Ears under 2” long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Round head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Many colors</a:t>
            </a:r>
            <a:endParaRPr/>
          </a:p>
        </p:txBody>
      </p:sp>
      <p:pic>
        <p:nvPicPr>
          <p:cNvPr id="885" name="Google Shape;885;p12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10200" y="1447800"/>
            <a:ext cx="3114866" cy="3211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9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1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Satin</a:t>
            </a:r>
            <a:endParaRPr/>
          </a:p>
        </p:txBody>
      </p:sp>
      <p:sp>
        <p:nvSpPr>
          <p:cNvPr id="891" name="Google Shape;891;p12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Soft shiny coat with sheen</a:t>
            </a:r>
            <a:endParaRPr/>
          </a:p>
          <a:p>
            <a:pPr indent="-285750" lvl="1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Translucent hair shaft with small diameter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10#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Many varieties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Erect ears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Satin coat</a:t>
            </a:r>
            <a:endParaRPr/>
          </a:p>
        </p:txBody>
      </p:sp>
      <p:pic>
        <p:nvPicPr>
          <p:cNvPr id="892" name="Google Shape;892;p12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60394" y="3276600"/>
            <a:ext cx="4326406" cy="32457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7" name="Google Shape;897;p12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28690" y="3429000"/>
            <a:ext cx="4452143" cy="3247764"/>
          </a:xfrm>
          <a:prstGeom prst="rect">
            <a:avLst/>
          </a:prstGeom>
          <a:noFill/>
          <a:ln>
            <a:noFill/>
          </a:ln>
        </p:spPr>
      </p:pic>
      <p:sp>
        <p:nvSpPr>
          <p:cNvPr id="898" name="Google Shape;898;p1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New Zealand</a:t>
            </a:r>
            <a:endParaRPr/>
          </a:p>
        </p:txBody>
      </p:sp>
      <p:sp>
        <p:nvSpPr>
          <p:cNvPr id="899" name="Google Shape;899;p12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Black, red, or white colored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Erect ear with heavy ear base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10#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Popular lab, meat, pet rabbit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Thick hindquarters</a:t>
            </a:r>
            <a:endParaRPr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3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Tan</a:t>
            </a:r>
            <a:endParaRPr/>
          </a:p>
        </p:txBody>
      </p:sp>
      <p:sp>
        <p:nvSpPr>
          <p:cNvPr id="905" name="Google Shape;905;p13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Black, blue, chocolate, lilac colored</a:t>
            </a:r>
            <a:endParaRPr/>
          </a:p>
          <a:p>
            <a:pPr indent="-285750" lvl="1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Top is colored and underside is always orangey-tan</a:t>
            </a:r>
            <a:endParaRPr/>
          </a:p>
          <a:p>
            <a:pPr indent="-228600" lvl="2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Like a Doberman pinscher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Arched body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5#</a:t>
            </a:r>
            <a:endParaRPr/>
          </a:p>
        </p:txBody>
      </p:sp>
      <p:pic>
        <p:nvPicPr>
          <p:cNvPr id="906" name="Google Shape;906;p13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19600" y="2794193"/>
            <a:ext cx="3733800" cy="40638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0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131"/>
          <p:cNvSpPr txBox="1"/>
          <p:nvPr>
            <p:ph type="title"/>
          </p:nvPr>
        </p:nvSpPr>
        <p:spPr>
          <a:xfrm>
            <a:off x="457200" y="27432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Swine Breeds</a:t>
            </a:r>
            <a:endParaRPr/>
          </a:p>
        </p:txBody>
      </p:sp>
      <p:sp>
        <p:nvSpPr>
          <p:cNvPr id="912" name="Google Shape;912;p13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Simmental</a:t>
            </a:r>
            <a:endParaRPr/>
          </a:p>
        </p:txBody>
      </p:sp>
      <p:pic>
        <p:nvPicPr>
          <p:cNvPr id="161" name="Google Shape;161;p24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5200" y="1752600"/>
            <a:ext cx="5486400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4"/>
          <p:cNvSpPr txBox="1"/>
          <p:nvPr/>
        </p:nvSpPr>
        <p:spPr>
          <a:xfrm>
            <a:off x="228600" y="1752600"/>
            <a:ext cx="3581400" cy="4401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White markings on head and feet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Lighter in red color compared to the Hereford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Ears set low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Hanging dewlap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Large breed</a:t>
            </a:r>
            <a:endParaRPr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1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Berkshire</a:t>
            </a:r>
            <a:endParaRPr/>
          </a:p>
        </p:txBody>
      </p:sp>
      <p:pic>
        <p:nvPicPr>
          <p:cNvPr id="918" name="Google Shape;918;p132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" y="3505200"/>
            <a:ext cx="4775864" cy="3120231"/>
          </a:xfrm>
          <a:prstGeom prst="rect">
            <a:avLst/>
          </a:prstGeom>
          <a:noFill/>
          <a:ln>
            <a:noFill/>
          </a:ln>
        </p:spPr>
      </p:pic>
      <p:sp>
        <p:nvSpPr>
          <p:cNvPr id="919" name="Google Shape;919;p132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Black with white on legs, snout, and tail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Erect ears</a:t>
            </a:r>
            <a:endParaRPr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Chester White</a:t>
            </a:r>
            <a:endParaRPr/>
          </a:p>
        </p:txBody>
      </p:sp>
      <p:sp>
        <p:nvSpPr>
          <p:cNvPr id="925" name="Google Shape;925;p13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White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Drooped ears</a:t>
            </a:r>
            <a:endParaRPr/>
          </a:p>
        </p:txBody>
      </p:sp>
      <p:pic>
        <p:nvPicPr>
          <p:cNvPr descr="chester" id="926" name="Google Shape;926;p13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43250" y="1981200"/>
            <a:ext cx="5467350" cy="4300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0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13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Duroc</a:t>
            </a:r>
            <a:endParaRPr/>
          </a:p>
        </p:txBody>
      </p:sp>
      <p:sp>
        <p:nvSpPr>
          <p:cNvPr id="932" name="Google Shape;932;p13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Red to reddish brown color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Drooping ears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Terminal breed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Meat known for good flavor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From the USA</a:t>
            </a:r>
            <a:endParaRPr/>
          </a:p>
        </p:txBody>
      </p:sp>
      <p:pic>
        <p:nvPicPr>
          <p:cNvPr id="933" name="Google Shape;933;p13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58864" y="3877499"/>
            <a:ext cx="5082381" cy="2964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13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Hampshire</a:t>
            </a:r>
            <a:endParaRPr/>
          </a:p>
        </p:txBody>
      </p:sp>
      <p:sp>
        <p:nvSpPr>
          <p:cNvPr id="939" name="Google Shape;939;p135"/>
          <p:cNvSpPr txBox="1"/>
          <p:nvPr>
            <p:ph idx="1" type="body"/>
          </p:nvPr>
        </p:nvSpPr>
        <p:spPr>
          <a:xfrm>
            <a:off x="152400" y="14478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Black body with white belt at shoulders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Erect ears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Heavily muscled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Terminal breed</a:t>
            </a:r>
            <a:endParaRPr/>
          </a:p>
        </p:txBody>
      </p:sp>
      <p:pic>
        <p:nvPicPr>
          <p:cNvPr id="940" name="Google Shape;940;p13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52800" y="3048000"/>
            <a:ext cx="5714206" cy="3713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1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Hereford</a:t>
            </a:r>
            <a:endParaRPr/>
          </a:p>
        </p:txBody>
      </p:sp>
      <p:sp>
        <p:nvSpPr>
          <p:cNvPr id="946" name="Google Shape;946;p136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-red-brown and white coloration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-similar to Hereford cattle 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-more white than the Duroc</a:t>
            </a:r>
            <a:endParaRPr/>
          </a:p>
        </p:txBody>
      </p:sp>
      <p:pic>
        <p:nvPicPr>
          <p:cNvPr id="947" name="Google Shape;947;p1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08200" y="3141898"/>
            <a:ext cx="4014878" cy="298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13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Landrace</a:t>
            </a:r>
            <a:endParaRPr/>
          </a:p>
        </p:txBody>
      </p:sp>
      <p:sp>
        <p:nvSpPr>
          <p:cNvPr id="953" name="Google Shape;953;p13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White color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Large floppy ears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Little arch to back</a:t>
            </a:r>
            <a:endParaRPr/>
          </a:p>
        </p:txBody>
      </p:sp>
      <p:pic>
        <p:nvPicPr>
          <p:cNvPr id="954" name="Google Shape;954;p13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5200" y="3352800"/>
            <a:ext cx="4998985" cy="3015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3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Poland China</a:t>
            </a:r>
            <a:endParaRPr/>
          </a:p>
        </p:txBody>
      </p:sp>
      <p:sp>
        <p:nvSpPr>
          <p:cNvPr id="960" name="Google Shape;960;p13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Black with white on legs, snout, and tail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Drooped ears compared to Berkshire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Longer body</a:t>
            </a:r>
            <a:endParaRPr/>
          </a:p>
        </p:txBody>
      </p:sp>
      <p:pic>
        <p:nvPicPr>
          <p:cNvPr id="961" name="Google Shape;961;p13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8000" y="3048000"/>
            <a:ext cx="5879306" cy="3644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13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Spotted</a:t>
            </a:r>
            <a:endParaRPr/>
          </a:p>
        </p:txBody>
      </p:sp>
      <p:sp>
        <p:nvSpPr>
          <p:cNvPr id="967" name="Google Shape;967;p13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Black and white spots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Drooped ears</a:t>
            </a:r>
            <a:endParaRPr/>
          </a:p>
        </p:txBody>
      </p:sp>
      <p:pic>
        <p:nvPicPr>
          <p:cNvPr id="968" name="Google Shape;968;p13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00200" y="2931042"/>
            <a:ext cx="7014672" cy="3764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40"/>
          <p:cNvSpPr txBox="1"/>
          <p:nvPr>
            <p:ph type="title"/>
          </p:nvPr>
        </p:nvSpPr>
        <p:spPr>
          <a:xfrm>
            <a:off x="5334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Yorkshire</a:t>
            </a:r>
            <a:endParaRPr/>
          </a:p>
        </p:txBody>
      </p:sp>
      <p:sp>
        <p:nvSpPr>
          <p:cNvPr id="974" name="Google Shape;974;p140"/>
          <p:cNvSpPr txBox="1"/>
          <p:nvPr>
            <p:ph idx="1" type="body"/>
          </p:nvPr>
        </p:nvSpPr>
        <p:spPr>
          <a:xfrm>
            <a:off x="381000" y="13716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White color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Erect ears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Maternal breed</a:t>
            </a:r>
            <a:endParaRPr/>
          </a:p>
        </p:txBody>
      </p:sp>
      <p:pic>
        <p:nvPicPr>
          <p:cNvPr id="975" name="Google Shape;975;p14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52800" y="2946639"/>
            <a:ext cx="5584031" cy="3740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9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141"/>
          <p:cNvSpPr txBox="1"/>
          <p:nvPr>
            <p:ph type="title"/>
          </p:nvPr>
        </p:nvSpPr>
        <p:spPr>
          <a:xfrm>
            <a:off x="457200" y="28194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Sheep Breeds</a:t>
            </a:r>
            <a:endParaRPr/>
          </a:p>
        </p:txBody>
      </p:sp>
      <p:sp>
        <p:nvSpPr>
          <p:cNvPr id="981" name="Google Shape;981;p14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Scottish Highland</a:t>
            </a:r>
            <a:endParaRPr/>
          </a:p>
        </p:txBody>
      </p:sp>
      <p:pic>
        <p:nvPicPr>
          <p:cNvPr descr="highland cow" id="168" name="Google Shape;168;p25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57600" y="1447800"/>
            <a:ext cx="5257800" cy="444537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5"/>
          <p:cNvSpPr txBox="1"/>
          <p:nvPr/>
        </p:nvSpPr>
        <p:spPr>
          <a:xfrm>
            <a:off x="228600" y="1524000"/>
            <a:ext cx="3276600" cy="3970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small fuzzy breed of the bunch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Long lashes and forelocks (mop top)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Reddish in color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5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14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Cheviot</a:t>
            </a:r>
            <a:endParaRPr/>
          </a:p>
        </p:txBody>
      </p:sp>
      <p:sp>
        <p:nvSpPr>
          <p:cNvPr id="987" name="Google Shape;987;p14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White</a:t>
            </a:r>
            <a:endParaRPr/>
          </a:p>
          <a:p>
            <a:pPr indent="-285750" lvl="1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Black nostrils and hooves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Medium wool</a:t>
            </a:r>
            <a:endParaRPr/>
          </a:p>
          <a:p>
            <a:pPr indent="-285750" lvl="1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No wool on head or legs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Small breed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Polled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From England</a:t>
            </a:r>
            <a:endParaRPr/>
          </a:p>
        </p:txBody>
      </p:sp>
      <p:pic>
        <p:nvPicPr>
          <p:cNvPr id="988" name="Google Shape;988;p14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53000" y="3352800"/>
            <a:ext cx="4043460" cy="3189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14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Columbia</a:t>
            </a:r>
            <a:endParaRPr/>
          </a:p>
        </p:txBody>
      </p:sp>
      <p:sp>
        <p:nvSpPr>
          <p:cNvPr id="994" name="Google Shape;994;p143"/>
          <p:cNvSpPr txBox="1"/>
          <p:nvPr>
            <p:ph idx="1" type="body"/>
          </p:nvPr>
        </p:nvSpPr>
        <p:spPr>
          <a:xfrm>
            <a:off x="457200" y="1600200"/>
            <a:ext cx="30480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One of larger breeds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Medium wool length</a:t>
            </a:r>
            <a:endParaRPr/>
          </a:p>
        </p:txBody>
      </p:sp>
      <p:pic>
        <p:nvPicPr>
          <p:cNvPr id="995" name="Google Shape;995;p14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81400" y="1600200"/>
            <a:ext cx="5494337" cy="47057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14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Dorset</a:t>
            </a:r>
            <a:endParaRPr/>
          </a:p>
        </p:txBody>
      </p:sp>
      <p:sp>
        <p:nvSpPr>
          <p:cNvPr id="1001" name="Google Shape;1001;p14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White face/feet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White wool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From England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Horned or polled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Medium wool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Medium size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1002" name="Google Shape;1002;p14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9258" l="16666" r="18750" t="21300"/>
          <a:stretch/>
        </p:blipFill>
        <p:spPr>
          <a:xfrm>
            <a:off x="3886200" y="2057400"/>
            <a:ext cx="5008657" cy="403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6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14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Hampshire</a:t>
            </a:r>
            <a:endParaRPr/>
          </a:p>
        </p:txBody>
      </p:sp>
      <p:sp>
        <p:nvSpPr>
          <p:cNvPr id="1008" name="Google Shape;1008;p14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Black face/feet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White wool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Dark skin underneath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Wool on top of head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Medium wool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Popular breed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Polled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From England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1009" name="Google Shape;1009;p14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29239" l="24321" r="37067" t="49762"/>
          <a:stretch/>
        </p:blipFill>
        <p:spPr>
          <a:xfrm>
            <a:off x="4777214" y="2743200"/>
            <a:ext cx="3833385" cy="3444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14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Jacob</a:t>
            </a:r>
            <a:endParaRPr/>
          </a:p>
        </p:txBody>
      </p:sp>
      <p:sp>
        <p:nvSpPr>
          <p:cNvPr id="1015" name="Google Shape;1015;p146"/>
          <p:cNvSpPr txBox="1"/>
          <p:nvPr>
            <p:ph idx="1" type="body"/>
          </p:nvPr>
        </p:nvSpPr>
        <p:spPr>
          <a:xfrm>
            <a:off x="152400" y="1524000"/>
            <a:ext cx="3505200" cy="4693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piebald—dark-colored with areas of white wool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it is often polycerate or multi-horned. </a:t>
            </a:r>
            <a:endParaRPr/>
          </a:p>
          <a:p>
            <a:pPr indent="-285750" lvl="1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Has very impressive horns!</a:t>
            </a:r>
            <a:endParaRPr/>
          </a:p>
        </p:txBody>
      </p:sp>
      <p:pic>
        <p:nvPicPr>
          <p:cNvPr descr="jacob-web-1" id="1016" name="Google Shape;1016;p14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14598" l="0" r="0" t="0"/>
          <a:stretch/>
        </p:blipFill>
        <p:spPr>
          <a:xfrm>
            <a:off x="3733800" y="2133600"/>
            <a:ext cx="5235413" cy="408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14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Merino</a:t>
            </a:r>
            <a:endParaRPr/>
          </a:p>
        </p:txBody>
      </p:sp>
      <p:sp>
        <p:nvSpPr>
          <p:cNvPr id="1022" name="Google Shape;1022;p14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White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Bucks have horns, does are polled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Plush, fine wool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From Spain</a:t>
            </a:r>
            <a:endParaRPr/>
          </a:p>
        </p:txBody>
      </p:sp>
      <p:pic>
        <p:nvPicPr>
          <p:cNvPr id="1023" name="Google Shape;1023;p14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10000" y="3035935"/>
            <a:ext cx="4343400" cy="36918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7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14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Montadale</a:t>
            </a:r>
            <a:endParaRPr/>
          </a:p>
        </p:txBody>
      </p:sp>
      <p:sp>
        <p:nvSpPr>
          <p:cNvPr id="1029" name="Google Shape;1029;p14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White wool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White face/feet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Medium wool</a:t>
            </a:r>
            <a:endParaRPr/>
          </a:p>
          <a:p>
            <a:pPr indent="-285750" lvl="1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No wool on head or legs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Polled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From USA</a:t>
            </a:r>
            <a:endParaRPr/>
          </a:p>
        </p:txBody>
      </p:sp>
      <p:pic>
        <p:nvPicPr>
          <p:cNvPr id="1030" name="Google Shape;1030;p14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46135" l="32500" r="20000" t="24879"/>
          <a:stretch/>
        </p:blipFill>
        <p:spPr>
          <a:xfrm>
            <a:off x="4876800" y="3033061"/>
            <a:ext cx="3962399" cy="3128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4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p14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Rambouillet</a:t>
            </a:r>
            <a:endParaRPr/>
          </a:p>
        </p:txBody>
      </p:sp>
      <p:sp>
        <p:nvSpPr>
          <p:cNvPr id="1036" name="Google Shape;1036;p14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White face/feet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White wool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Blocky body/trim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Fine wool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Horned or polled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From France</a:t>
            </a:r>
            <a:endParaRPr/>
          </a:p>
        </p:txBody>
      </p:sp>
      <p:pic>
        <p:nvPicPr>
          <p:cNvPr id="1037" name="Google Shape;1037;p14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12343" l="15314" r="25624" t="27406"/>
          <a:stretch/>
        </p:blipFill>
        <p:spPr>
          <a:xfrm>
            <a:off x="4262560" y="2895600"/>
            <a:ext cx="4500440" cy="342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5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Southdown</a:t>
            </a:r>
            <a:endParaRPr/>
          </a:p>
        </p:txBody>
      </p:sp>
      <p:sp>
        <p:nvSpPr>
          <p:cNvPr id="1043" name="Google Shape;1043;p15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White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Very light brown face/feet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Polled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Medium wool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From England</a:t>
            </a:r>
            <a:endParaRPr/>
          </a:p>
        </p:txBody>
      </p:sp>
      <p:pic>
        <p:nvPicPr>
          <p:cNvPr id="1044" name="Google Shape;1044;p15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00600" y="2726002"/>
            <a:ext cx="3905200" cy="35348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5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Suffolk</a:t>
            </a:r>
            <a:endParaRPr/>
          </a:p>
        </p:txBody>
      </p:sp>
      <p:sp>
        <p:nvSpPr>
          <p:cNvPr id="1050" name="Google Shape;1050;p15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White wool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Black face/feet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No wool on top of head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From England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Medium wool</a:t>
            </a:r>
            <a:endParaRPr/>
          </a:p>
        </p:txBody>
      </p:sp>
      <p:pic>
        <p:nvPicPr>
          <p:cNvPr id="1051" name="Google Shape;1051;p15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83256" y="3429000"/>
            <a:ext cx="3846419" cy="25271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6"/>
          <p:cNvSpPr txBox="1"/>
          <p:nvPr>
            <p:ph type="title"/>
          </p:nvPr>
        </p:nvSpPr>
        <p:spPr>
          <a:xfrm>
            <a:off x="533400" y="22098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Dairy Breeds</a:t>
            </a:r>
            <a:endParaRPr/>
          </a:p>
        </p:txBody>
      </p:sp>
      <p:sp>
        <p:nvSpPr>
          <p:cNvPr id="175" name="Google Shape;175;p2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Ayrshire</a:t>
            </a:r>
            <a:endParaRPr/>
          </a:p>
        </p:txBody>
      </p:sp>
      <p:pic>
        <p:nvPicPr>
          <p:cNvPr id="181" name="Google Shape;181;p27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01170" y="1752600"/>
            <a:ext cx="5314229" cy="388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7"/>
          <p:cNvSpPr txBox="1"/>
          <p:nvPr/>
        </p:nvSpPr>
        <p:spPr>
          <a:xfrm>
            <a:off x="228601" y="1164134"/>
            <a:ext cx="3200400" cy="3970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 and White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More “dairy” compared to Holstein especially through neck and legs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Small jagged spots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~1200 lb mature weight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Brown Swiss</a:t>
            </a:r>
            <a:endParaRPr/>
          </a:p>
        </p:txBody>
      </p:sp>
      <p:pic>
        <p:nvPicPr>
          <p:cNvPr id="188" name="Google Shape;188;p28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33800" y="1981200"/>
            <a:ext cx="5080000" cy="3632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8"/>
          <p:cNvSpPr txBox="1"/>
          <p:nvPr/>
        </p:nvSpPr>
        <p:spPr>
          <a:xfrm>
            <a:off x="304800" y="1417638"/>
            <a:ext cx="4876800" cy="310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Brown in color but much larger then Jersey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~1450 lb mature weight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Slow growth, docile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Guernsey</a:t>
            </a:r>
            <a:endParaRPr/>
          </a:p>
        </p:txBody>
      </p:sp>
      <p:sp>
        <p:nvSpPr>
          <p:cNvPr id="195" name="Google Shape;195;p29"/>
          <p:cNvSpPr txBox="1"/>
          <p:nvPr>
            <p:ph idx="1" type="body"/>
          </p:nvPr>
        </p:nvSpPr>
        <p:spPr>
          <a:xfrm>
            <a:off x="457200" y="1600200"/>
            <a:ext cx="35052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Fawn and white color</a:t>
            </a:r>
            <a:endParaRPr sz="2800"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Milk is a golden yellow color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Fast grower 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~1100 lb mature weight</a:t>
            </a:r>
            <a:endParaRPr/>
          </a:p>
        </p:txBody>
      </p:sp>
      <p:pic>
        <p:nvPicPr>
          <p:cNvPr id="196" name="Google Shape;196;p2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14800" y="2089428"/>
            <a:ext cx="4648200" cy="3320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Holstein</a:t>
            </a:r>
            <a:endParaRPr/>
          </a:p>
        </p:txBody>
      </p:sp>
      <p:sp>
        <p:nvSpPr>
          <p:cNvPr id="202" name="Google Shape;202;p30"/>
          <p:cNvSpPr txBox="1"/>
          <p:nvPr>
            <p:ph idx="1" type="body"/>
          </p:nvPr>
        </p:nvSpPr>
        <p:spPr>
          <a:xfrm>
            <a:off x="457200" y="1600200"/>
            <a:ext cx="28194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1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Black and White give away</a:t>
            </a:r>
            <a:endParaRPr/>
          </a:p>
          <a:p>
            <a:pPr indent="-17018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Large</a:t>
            </a:r>
            <a:endParaRPr/>
          </a:p>
          <a:p>
            <a:pPr indent="-285750" lvl="1" marL="742950" rtl="0" algn="l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en-US"/>
              <a:t>~1500 lb mature weight</a:t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Huge udders</a:t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Wedge shaped body built for milking</a:t>
            </a:r>
            <a:endParaRPr/>
          </a:p>
          <a:p>
            <a:pPr indent="-17018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pic>
        <p:nvPicPr>
          <p:cNvPr descr="Modern Mature Holstein Cow" id="203" name="Google Shape;203;p3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52800" y="1905000"/>
            <a:ext cx="5287168" cy="39122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Jersey</a:t>
            </a:r>
            <a:endParaRPr/>
          </a:p>
        </p:txBody>
      </p:sp>
      <p:sp>
        <p:nvSpPr>
          <p:cNvPr id="209" name="Google Shape;209;p31"/>
          <p:cNvSpPr txBox="1"/>
          <p:nvPr>
            <p:ph idx="1" type="body"/>
          </p:nvPr>
        </p:nvSpPr>
        <p:spPr>
          <a:xfrm>
            <a:off x="457200" y="1600200"/>
            <a:ext cx="2971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Smallest dairy breed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 sz="2400"/>
              <a:t>~1000 lb mature weight</a:t>
            </a:r>
            <a:endParaRPr sz="2400"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Can have black markings over head and legs</a:t>
            </a:r>
            <a:endParaRPr sz="2800"/>
          </a:p>
        </p:txBody>
      </p:sp>
      <p:pic>
        <p:nvPicPr>
          <p:cNvPr id="210" name="Google Shape;210;p3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9000" y="1828800"/>
            <a:ext cx="5229225" cy="3735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>
            <p:ph type="title"/>
          </p:nvPr>
        </p:nvSpPr>
        <p:spPr>
          <a:xfrm>
            <a:off x="533400" y="2514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Beef Cattle</a:t>
            </a:r>
            <a:br>
              <a:rPr lang="en-US"/>
            </a:br>
            <a:endParaRPr/>
          </a:p>
        </p:txBody>
      </p:sp>
      <p:sp>
        <p:nvSpPr>
          <p:cNvPr id="91" name="Google Shape;91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/>
              <a:t>                             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Milking shorthorn</a:t>
            </a:r>
            <a:endParaRPr/>
          </a:p>
        </p:txBody>
      </p:sp>
      <p:sp>
        <p:nvSpPr>
          <p:cNvPr id="216" name="Google Shape;216;p3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Roan colored (red and white flecks)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Straight face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More beef qualities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/>
              <a:t>	since dual 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/>
              <a:t>	purpose</a:t>
            </a:r>
            <a:endParaRPr/>
          </a:p>
        </p:txBody>
      </p:sp>
      <p:pic>
        <p:nvPicPr>
          <p:cNvPr id="217" name="Google Shape;217;p3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91000" y="2438400"/>
            <a:ext cx="4877593" cy="35066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3"/>
          <p:cNvSpPr txBox="1"/>
          <p:nvPr>
            <p:ph type="title"/>
          </p:nvPr>
        </p:nvSpPr>
        <p:spPr>
          <a:xfrm>
            <a:off x="533400" y="24384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Cat Breeds</a:t>
            </a:r>
            <a:endParaRPr/>
          </a:p>
        </p:txBody>
      </p:sp>
      <p:sp>
        <p:nvSpPr>
          <p:cNvPr id="223" name="Google Shape;223;p3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4"/>
          <p:cNvSpPr txBox="1"/>
          <p:nvPr>
            <p:ph type="title"/>
          </p:nvPr>
        </p:nvSpPr>
        <p:spPr>
          <a:xfrm>
            <a:off x="-3810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Abyssinian        </a:t>
            </a:r>
            <a:endParaRPr/>
          </a:p>
        </p:txBody>
      </p:sp>
      <p:sp>
        <p:nvSpPr>
          <p:cNvPr id="229" name="Google Shape;229;p34"/>
          <p:cNvSpPr txBox="1"/>
          <p:nvPr>
            <p:ph idx="1" type="body"/>
          </p:nvPr>
        </p:nvSpPr>
        <p:spPr>
          <a:xfrm>
            <a:off x="457200" y="1600200"/>
            <a:ext cx="4876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Large ears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Ruddy ticked coat</a:t>
            </a:r>
            <a:endParaRPr/>
          </a:p>
        </p:txBody>
      </p:sp>
      <p:pic>
        <p:nvPicPr>
          <p:cNvPr id="230" name="Google Shape;230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54225" y="2668969"/>
            <a:ext cx="4876800" cy="3901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American Shorthair</a:t>
            </a:r>
            <a:endParaRPr/>
          </a:p>
        </p:txBody>
      </p:sp>
      <p:sp>
        <p:nvSpPr>
          <p:cNvPr id="236" name="Google Shape;236;p35"/>
          <p:cNvSpPr txBox="1"/>
          <p:nvPr>
            <p:ph idx="1" type="body"/>
          </p:nvPr>
        </p:nvSpPr>
        <p:spPr>
          <a:xfrm>
            <a:off x="457200" y="1600200"/>
            <a:ext cx="41910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Typical house cat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Short fur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Can be any color this one is white and grey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7" name="Google Shape;237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2500" y="3232175"/>
            <a:ext cx="4409125" cy="352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Bengal</a:t>
            </a:r>
            <a:endParaRPr/>
          </a:p>
        </p:txBody>
      </p:sp>
      <p:sp>
        <p:nvSpPr>
          <p:cNvPr id="243" name="Google Shape;243;p3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Rosette spots like a leopard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Wide nose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Thick tail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Plush coat</a:t>
            </a:r>
            <a:endParaRPr/>
          </a:p>
        </p:txBody>
      </p:sp>
      <p:pic>
        <p:nvPicPr>
          <p:cNvPr id="244" name="Google Shape;244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70400" y="2368550"/>
            <a:ext cx="5203150" cy="416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Burmese</a:t>
            </a:r>
            <a:endParaRPr/>
          </a:p>
        </p:txBody>
      </p:sp>
      <p:sp>
        <p:nvSpPr>
          <p:cNvPr id="250" name="Google Shape;250;p3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Large eyes either yellow or golden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Satiny fur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Compact body with rounded head</a:t>
            </a:r>
            <a:endParaRPr/>
          </a:p>
        </p:txBody>
      </p:sp>
      <p:pic>
        <p:nvPicPr>
          <p:cNvPr id="251" name="Google Shape;251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14450" y="3153246"/>
            <a:ext cx="4288175" cy="343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Maine Coon</a:t>
            </a:r>
            <a:endParaRPr/>
          </a:p>
        </p:txBody>
      </p:sp>
      <p:sp>
        <p:nvSpPr>
          <p:cNvPr id="257" name="Google Shape;257;p38"/>
          <p:cNvSpPr txBox="1"/>
          <p:nvPr/>
        </p:nvSpPr>
        <p:spPr>
          <a:xfrm>
            <a:off x="228600" y="1295400"/>
            <a:ext cx="4572000" cy="4401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Large breed cat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Smooth shaggy fur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Large, well-tufted ears are wide at the base, tapering to a point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large, expressive eyes are green, gold, greenish-gold or copper.</a:t>
            </a:r>
            <a:endParaRPr/>
          </a:p>
          <a:p>
            <a:pPr indent="-279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9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8" name="Google Shape;258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1998" y="3082075"/>
            <a:ext cx="4485025" cy="358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Manx</a:t>
            </a:r>
            <a:endParaRPr/>
          </a:p>
        </p:txBody>
      </p:sp>
      <p:sp>
        <p:nvSpPr>
          <p:cNvPr id="264" name="Google Shape;264;p39"/>
          <p:cNvSpPr txBox="1"/>
          <p:nvPr>
            <p:ph idx="1" type="body"/>
          </p:nvPr>
        </p:nvSpPr>
        <p:spPr>
          <a:xfrm>
            <a:off x="457200" y="1600200"/>
            <a:ext cx="28194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Tailless!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265" name="Google Shape;265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6550" y="1685725"/>
            <a:ext cx="5548624" cy="444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Persian</a:t>
            </a:r>
            <a:endParaRPr/>
          </a:p>
        </p:txBody>
      </p:sp>
      <p:sp>
        <p:nvSpPr>
          <p:cNvPr id="271" name="Google Shape;271;p4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a large, round head; large, round eyes; a short nose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full cheeks; and small ears with rounded tips</a:t>
            </a:r>
            <a:endParaRPr/>
          </a:p>
        </p:txBody>
      </p:sp>
      <p:pic>
        <p:nvPicPr>
          <p:cNvPr id="272" name="Google Shape;272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24520" y="3031920"/>
            <a:ext cx="5255525" cy="4204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Ragdoll</a:t>
            </a:r>
            <a:endParaRPr/>
          </a:p>
        </p:txBody>
      </p:sp>
      <p:sp>
        <p:nvSpPr>
          <p:cNvPr id="278" name="Google Shape;278;p41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-Plush, fluffy semi-long hair coat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-various colors but characteristic “pointed” pattern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-true purebred will always have blue eyes</a:t>
            </a:r>
            <a:endParaRPr/>
          </a:p>
        </p:txBody>
      </p:sp>
      <p:pic>
        <p:nvPicPr>
          <p:cNvPr id="279" name="Google Shape;279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51362" y="3409950"/>
            <a:ext cx="4032250" cy="322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Angus</a:t>
            </a:r>
            <a:endParaRPr/>
          </a:p>
        </p:txBody>
      </p:sp>
      <p:pic>
        <p:nvPicPr>
          <p:cNvPr id="97" name="Google Shape;97;p15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5200" y="1752600"/>
            <a:ext cx="5432199" cy="3802539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5"/>
          <p:cNvSpPr txBox="1"/>
          <p:nvPr/>
        </p:nvSpPr>
        <p:spPr>
          <a:xfrm>
            <a:off x="228600" y="1828800"/>
            <a:ext cx="3200400" cy="4401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Black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Very well muscled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Polled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Smooth rectangular body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 color does exist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Scottish Fold</a:t>
            </a:r>
            <a:endParaRPr/>
          </a:p>
        </p:txBody>
      </p:sp>
      <p:sp>
        <p:nvSpPr>
          <p:cNvPr id="285" name="Google Shape;285;p4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Named for the folded ears </a:t>
            </a:r>
            <a:endParaRPr/>
          </a:p>
        </p:txBody>
      </p:sp>
      <p:pic>
        <p:nvPicPr>
          <p:cNvPr id="286" name="Google Shape;286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3325" y="2236500"/>
            <a:ext cx="5086875" cy="406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3"/>
          <p:cNvSpPr txBox="1"/>
          <p:nvPr>
            <p:ph type="title"/>
          </p:nvPr>
        </p:nvSpPr>
        <p:spPr>
          <a:xfrm>
            <a:off x="457200" y="274638"/>
            <a:ext cx="5410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Siamese</a:t>
            </a:r>
            <a:endParaRPr/>
          </a:p>
        </p:txBody>
      </p:sp>
      <p:sp>
        <p:nvSpPr>
          <p:cNvPr id="292" name="Google Shape;292;p43"/>
          <p:cNvSpPr txBox="1"/>
          <p:nvPr>
            <p:ph idx="1" type="body"/>
          </p:nvPr>
        </p:nvSpPr>
        <p:spPr>
          <a:xfrm>
            <a:off x="457200" y="1600200"/>
            <a:ext cx="38862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a large, round head; large, round eyes; a short nose; full cheeks</a:t>
            </a:r>
            <a:endParaRPr/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Unusually large ear bases that round at the tips. </a:t>
            </a:r>
            <a:endParaRPr/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Blue eyes </a:t>
            </a:r>
            <a:endParaRPr/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Tubular body</a:t>
            </a:r>
            <a:br>
              <a:rPr lang="en-US"/>
            </a:br>
            <a:endParaRPr/>
          </a:p>
        </p:txBody>
      </p:sp>
      <p:pic>
        <p:nvPicPr>
          <p:cNvPr id="293" name="Google Shape;293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21725" y="1600195"/>
            <a:ext cx="5022274" cy="40182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Sphynx</a:t>
            </a:r>
            <a:endParaRPr/>
          </a:p>
        </p:txBody>
      </p:sp>
      <p:sp>
        <p:nvSpPr>
          <p:cNvPr id="299" name="Google Shape;299;p44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Hairless (mostly)</a:t>
            </a:r>
            <a:endParaRPr/>
          </a:p>
        </p:txBody>
      </p:sp>
      <p:pic>
        <p:nvPicPr>
          <p:cNvPr id="300" name="Google Shape;300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63825" y="2455045"/>
            <a:ext cx="5250275" cy="42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5"/>
          <p:cNvSpPr txBox="1"/>
          <p:nvPr>
            <p:ph type="title"/>
          </p:nvPr>
        </p:nvSpPr>
        <p:spPr>
          <a:xfrm>
            <a:off x="457200" y="27432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Dog Breeds</a:t>
            </a:r>
            <a:endParaRPr/>
          </a:p>
        </p:txBody>
      </p:sp>
      <p:sp>
        <p:nvSpPr>
          <p:cNvPr id="306" name="Google Shape;306;p4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Australian Shephard</a:t>
            </a:r>
            <a:endParaRPr/>
          </a:p>
        </p:txBody>
      </p:sp>
      <p:sp>
        <p:nvSpPr>
          <p:cNvPr id="312" name="Google Shape;312;p46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-well muscled and athletic appearance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-distinguished tri-color coat 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-bobbed tail</a:t>
            </a:r>
            <a:endParaRPr/>
          </a:p>
        </p:txBody>
      </p:sp>
      <p:pic>
        <p:nvPicPr>
          <p:cNvPr descr="Australian Shepherd" id="313" name="Google Shape;313;p46"/>
          <p:cNvPicPr preferRelativeResize="0"/>
          <p:nvPr/>
        </p:nvPicPr>
        <p:blipFill rotWithShape="1">
          <a:blip r:embed="rId3">
            <a:alphaModFix/>
          </a:blip>
          <a:srcRect b="0" l="20115" r="0" t="0"/>
          <a:stretch/>
        </p:blipFill>
        <p:spPr>
          <a:xfrm>
            <a:off x="4782224" y="2643122"/>
            <a:ext cx="4208700" cy="42148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Bassett Hound</a:t>
            </a:r>
            <a:endParaRPr/>
          </a:p>
        </p:txBody>
      </p:sp>
      <p:sp>
        <p:nvSpPr>
          <p:cNvPr id="319" name="Google Shape;319;p47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800"/>
              <a:t>Very short-legged 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800"/>
              <a:t>Long pendulous ears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800"/>
              <a:t>Similar markings to the beagle but watch the leg length!</a:t>
            </a:r>
            <a:endParaRPr/>
          </a:p>
        </p:txBody>
      </p:sp>
      <p:pic>
        <p:nvPicPr>
          <p:cNvPr id="320" name="Google Shape;320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16161" y="3139269"/>
            <a:ext cx="4167258" cy="33338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Beagle</a:t>
            </a:r>
            <a:endParaRPr/>
          </a:p>
        </p:txBody>
      </p:sp>
      <p:sp>
        <p:nvSpPr>
          <p:cNvPr id="326" name="Google Shape;326;p48"/>
          <p:cNvSpPr txBox="1"/>
          <p:nvPr/>
        </p:nvSpPr>
        <p:spPr>
          <a:xfrm>
            <a:off x="304800" y="1447800"/>
            <a:ext cx="3733800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Brown and Black with white markings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Tail flags when hunting </a:t>
            </a:r>
            <a:endParaRPr/>
          </a:p>
        </p:txBody>
      </p:sp>
      <p:pic>
        <p:nvPicPr>
          <p:cNvPr id="327" name="Google Shape;327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38598" y="1698524"/>
            <a:ext cx="4648200" cy="37185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Bichon Frise</a:t>
            </a:r>
            <a:endParaRPr/>
          </a:p>
        </p:txBody>
      </p:sp>
      <p:sp>
        <p:nvSpPr>
          <p:cNvPr id="333" name="Google Shape;333;p49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-Small, white, 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-small tight curly hair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-Differentiate from the poodle </a:t>
            </a:r>
            <a:endParaRPr/>
          </a:p>
        </p:txBody>
      </p:sp>
      <p:pic>
        <p:nvPicPr>
          <p:cNvPr id="334" name="Google Shape;334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14600" y="3214099"/>
            <a:ext cx="4018400" cy="3214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Border Collie</a:t>
            </a:r>
            <a:endParaRPr/>
          </a:p>
        </p:txBody>
      </p:sp>
      <p:sp>
        <p:nvSpPr>
          <p:cNvPr id="340" name="Google Shape;340;p50"/>
          <p:cNvSpPr txBox="1"/>
          <p:nvPr>
            <p:ph idx="1" type="body"/>
          </p:nvPr>
        </p:nvSpPr>
        <p:spPr>
          <a:xfrm>
            <a:off x="457200" y="1600200"/>
            <a:ext cx="32004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Long-haired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Curious and inquisitive face and ears</a:t>
            </a:r>
            <a:endParaRPr sz="2800"/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sz="2800"/>
          </a:p>
        </p:txBody>
      </p:sp>
      <p:pic>
        <p:nvPicPr>
          <p:cNvPr id="341" name="Google Shape;341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52027" y="2182097"/>
            <a:ext cx="5657469" cy="452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5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Boston Terrier</a:t>
            </a:r>
            <a:endParaRPr/>
          </a:p>
        </p:txBody>
      </p:sp>
      <p:sp>
        <p:nvSpPr>
          <p:cNvPr id="347" name="Google Shape;347;p51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-short, flat face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-black and white markings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-compact, square body</a:t>
            </a:r>
            <a:endParaRPr/>
          </a:p>
        </p:txBody>
      </p:sp>
      <p:pic>
        <p:nvPicPr>
          <p:cNvPr id="348" name="Google Shape;348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23522" y="2909552"/>
            <a:ext cx="4020970" cy="321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Belted Galloway</a:t>
            </a:r>
            <a:endParaRPr/>
          </a:p>
        </p:txBody>
      </p:sp>
      <p:pic>
        <p:nvPicPr>
          <p:cNvPr id="104" name="Google Shape;104;p16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9000" y="2286000"/>
            <a:ext cx="5405973" cy="3369723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6"/>
          <p:cNvSpPr txBox="1"/>
          <p:nvPr/>
        </p:nvSpPr>
        <p:spPr>
          <a:xfrm>
            <a:off x="381000" y="2266066"/>
            <a:ext cx="2667000" cy="310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Has a distinct white belt!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Thick curly hair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horns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5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Boxer</a:t>
            </a:r>
            <a:endParaRPr/>
          </a:p>
        </p:txBody>
      </p:sp>
      <p:sp>
        <p:nvSpPr>
          <p:cNvPr id="354" name="Google Shape;354;p52"/>
          <p:cNvSpPr txBox="1"/>
          <p:nvPr>
            <p:ph idx="1" type="body"/>
          </p:nvPr>
        </p:nvSpPr>
        <p:spPr>
          <a:xfrm>
            <a:off x="457200" y="1600200"/>
            <a:ext cx="39624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Short muzzle and box-like head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Deep and wide chested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Short tail and very pointed ears </a:t>
            </a:r>
            <a:endParaRPr/>
          </a:p>
        </p:txBody>
      </p:sp>
      <p:pic>
        <p:nvPicPr>
          <p:cNvPr descr="Boxer Facts - Wisdom Panel™ Dog Breeds" id="355" name="Google Shape;355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84022" y="1600197"/>
            <a:ext cx="4702774" cy="3762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5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Bull Terrier</a:t>
            </a:r>
            <a:endParaRPr/>
          </a:p>
        </p:txBody>
      </p:sp>
      <p:sp>
        <p:nvSpPr>
          <p:cNvPr id="361" name="Google Shape;361;p53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-broad large head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-muscular, big-boned physique</a:t>
            </a:r>
            <a:endParaRPr/>
          </a:p>
        </p:txBody>
      </p:sp>
      <p:pic>
        <p:nvPicPr>
          <p:cNvPr id="362" name="Google Shape;362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4117949" y="3428999"/>
            <a:ext cx="4568850" cy="28803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Bulldog</a:t>
            </a:r>
            <a:endParaRPr/>
          </a:p>
        </p:txBody>
      </p:sp>
      <p:sp>
        <p:nvSpPr>
          <p:cNvPr id="368" name="Google Shape;368;p54"/>
          <p:cNvSpPr txBox="1"/>
          <p:nvPr>
            <p:ph idx="1" type="body"/>
          </p:nvPr>
        </p:nvSpPr>
        <p:spPr>
          <a:xfrm>
            <a:off x="457200" y="1600200"/>
            <a:ext cx="38100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Big jowls and facial folds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Short ears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Wide muscular chest</a:t>
            </a:r>
            <a:endParaRPr/>
          </a:p>
        </p:txBody>
      </p:sp>
      <p:pic>
        <p:nvPicPr>
          <p:cNvPr id="369" name="Google Shape;369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93699" y="1756929"/>
            <a:ext cx="4593101" cy="36744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5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Chihuahua</a:t>
            </a:r>
            <a:endParaRPr/>
          </a:p>
        </p:txBody>
      </p:sp>
      <p:sp>
        <p:nvSpPr>
          <p:cNvPr id="375" name="Google Shape;375;p55"/>
          <p:cNvSpPr txBox="1"/>
          <p:nvPr>
            <p:ph idx="1" type="body"/>
          </p:nvPr>
        </p:nvSpPr>
        <p:spPr>
          <a:xfrm>
            <a:off x="457200" y="1600200"/>
            <a:ext cx="4114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“Taco Bell” dog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Very small body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Short nose and big ears for its head</a:t>
            </a:r>
            <a:endParaRPr/>
          </a:p>
        </p:txBody>
      </p:sp>
      <p:pic>
        <p:nvPicPr>
          <p:cNvPr id="376" name="Google Shape;376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79024" y="2282252"/>
            <a:ext cx="4243400" cy="3394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5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Chinese Shar-Pei</a:t>
            </a:r>
            <a:endParaRPr/>
          </a:p>
        </p:txBody>
      </p:sp>
      <p:sp>
        <p:nvSpPr>
          <p:cNvPr id="382" name="Google Shape;382;p56"/>
          <p:cNvSpPr txBox="1"/>
          <p:nvPr>
            <p:ph idx="1" type="body"/>
          </p:nvPr>
        </p:nvSpPr>
        <p:spPr>
          <a:xfrm>
            <a:off x="457200" y="1600200"/>
            <a:ext cx="35814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Lots of rolls over face and body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Can hardly see ears</a:t>
            </a:r>
            <a:endParaRPr/>
          </a:p>
        </p:txBody>
      </p:sp>
      <p:pic>
        <p:nvPicPr>
          <p:cNvPr id="383" name="Google Shape;383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47526" y="2453275"/>
            <a:ext cx="5497250" cy="439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5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Cocker Spaniel</a:t>
            </a:r>
            <a:endParaRPr/>
          </a:p>
        </p:txBody>
      </p:sp>
      <p:sp>
        <p:nvSpPr>
          <p:cNvPr id="389" name="Google Shape;389;p57"/>
          <p:cNvSpPr txBox="1"/>
          <p:nvPr/>
        </p:nvSpPr>
        <p:spPr>
          <a:xfrm>
            <a:off x="304800" y="2286000"/>
            <a:ext cx="3657600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Lots of hair “feathers”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Long ears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Short tail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0" name="Google Shape;390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37625" y="2286000"/>
            <a:ext cx="4949175" cy="39593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5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Collie</a:t>
            </a:r>
            <a:endParaRPr/>
          </a:p>
        </p:txBody>
      </p:sp>
      <p:sp>
        <p:nvSpPr>
          <p:cNvPr id="396" name="Google Shape;396;p58"/>
          <p:cNvSpPr txBox="1"/>
          <p:nvPr/>
        </p:nvSpPr>
        <p:spPr>
          <a:xfrm>
            <a:off x="228600" y="1981200"/>
            <a:ext cx="365760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Long narrow muzzle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Very fluffy long fur</a:t>
            </a:r>
            <a:endParaRPr/>
          </a:p>
        </p:txBody>
      </p:sp>
      <p:pic>
        <p:nvPicPr>
          <p:cNvPr id="397" name="Google Shape;397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07550" y="1981199"/>
            <a:ext cx="5179250" cy="414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5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Dacshund</a:t>
            </a:r>
            <a:endParaRPr/>
          </a:p>
        </p:txBody>
      </p:sp>
      <p:sp>
        <p:nvSpPr>
          <p:cNvPr id="403" name="Google Shape;403;p59"/>
          <p:cNvSpPr txBox="1"/>
          <p:nvPr>
            <p:ph idx="1" type="body"/>
          </p:nvPr>
        </p:nvSpPr>
        <p:spPr>
          <a:xfrm>
            <a:off x="533400" y="1524000"/>
            <a:ext cx="2895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Short legged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Long back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Narrow long tail </a:t>
            </a:r>
            <a:endParaRPr/>
          </a:p>
        </p:txBody>
      </p:sp>
      <p:pic>
        <p:nvPicPr>
          <p:cNvPr id="404" name="Google Shape;404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3729953" y="2512169"/>
            <a:ext cx="4315500" cy="2718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6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Doberman Pinscher</a:t>
            </a:r>
            <a:endParaRPr/>
          </a:p>
        </p:txBody>
      </p:sp>
      <p:sp>
        <p:nvSpPr>
          <p:cNvPr id="410" name="Google Shape;410;p60"/>
          <p:cNvSpPr txBox="1"/>
          <p:nvPr>
            <p:ph idx="1" type="body"/>
          </p:nvPr>
        </p:nvSpPr>
        <p:spPr>
          <a:xfrm>
            <a:off x="457200" y="1600200"/>
            <a:ext cx="2895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Mostly black with brown markings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Very short docked tail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Tall pointed ears if cropped</a:t>
            </a:r>
            <a:endParaRPr/>
          </a:p>
        </p:txBody>
      </p:sp>
      <p:pic>
        <p:nvPicPr>
          <p:cNvPr id="411" name="Google Shape;411;p60"/>
          <p:cNvPicPr preferRelativeResize="0"/>
          <p:nvPr/>
        </p:nvPicPr>
        <p:blipFill rotWithShape="1">
          <a:blip r:embed="rId3">
            <a:alphaModFix/>
          </a:blip>
          <a:srcRect b="0" l="15136" r="15372" t="0"/>
          <a:stretch/>
        </p:blipFill>
        <p:spPr>
          <a:xfrm flipH="1">
            <a:off x="3352802" y="1665800"/>
            <a:ext cx="4753125" cy="4311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6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English Setter</a:t>
            </a:r>
            <a:endParaRPr/>
          </a:p>
        </p:txBody>
      </p:sp>
      <p:sp>
        <p:nvSpPr>
          <p:cNvPr id="417" name="Google Shape;417;p61"/>
          <p:cNvSpPr txBox="1"/>
          <p:nvPr>
            <p:ph idx="1" type="body"/>
          </p:nvPr>
        </p:nvSpPr>
        <p:spPr>
          <a:xfrm>
            <a:off x="457200" y="1600200"/>
            <a:ext cx="2895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White with liver spots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Long fur on underbelly, chest and tail</a:t>
            </a:r>
            <a:endParaRPr/>
          </a:p>
        </p:txBody>
      </p:sp>
      <p:pic>
        <p:nvPicPr>
          <p:cNvPr id="418" name="Google Shape;418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60698" y="1823327"/>
            <a:ext cx="5153400" cy="412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Brahman</a:t>
            </a:r>
            <a:endParaRPr/>
          </a:p>
        </p:txBody>
      </p:sp>
      <p:pic>
        <p:nvPicPr>
          <p:cNvPr id="111" name="Google Shape;111;p17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38600" y="1905000"/>
            <a:ext cx="4857750" cy="3513773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7"/>
          <p:cNvSpPr txBox="1"/>
          <p:nvPr/>
        </p:nvSpPr>
        <p:spPr>
          <a:xfrm>
            <a:off x="533400" y="1066800"/>
            <a:ext cx="3352800" cy="56323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Has a large hump over the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 of shoulder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Their ears are usually long and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Pendulous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They have an excess amount skin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throat and dewlap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Grey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Slanted rump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 USA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6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German Shepard Dog</a:t>
            </a:r>
            <a:endParaRPr/>
          </a:p>
        </p:txBody>
      </p:sp>
      <p:sp>
        <p:nvSpPr>
          <p:cNvPr id="424" name="Google Shape;424;p62"/>
          <p:cNvSpPr txBox="1"/>
          <p:nvPr/>
        </p:nvSpPr>
        <p:spPr>
          <a:xfrm>
            <a:off x="457200" y="1905000"/>
            <a:ext cx="3048000" cy="310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Long sloped back with hips closer to ground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Tall pointed ears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Long fluffy tail</a:t>
            </a:r>
            <a:endParaRPr/>
          </a:p>
        </p:txBody>
      </p:sp>
      <p:pic>
        <p:nvPicPr>
          <p:cNvPr id="425" name="Google Shape;425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05200" y="1905000"/>
            <a:ext cx="5019100" cy="401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6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German Shorthaired Pointer</a:t>
            </a:r>
            <a:endParaRPr/>
          </a:p>
        </p:txBody>
      </p:sp>
      <p:sp>
        <p:nvSpPr>
          <p:cNvPr id="431" name="Google Shape;431;p63"/>
          <p:cNvSpPr txBox="1"/>
          <p:nvPr>
            <p:ph idx="1" type="body"/>
          </p:nvPr>
        </p:nvSpPr>
        <p:spPr>
          <a:xfrm>
            <a:off x="457200" y="1600200"/>
            <a:ext cx="42672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Very short-haired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White with liver spots and markings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Short docked tail</a:t>
            </a:r>
            <a:endParaRPr/>
          </a:p>
        </p:txBody>
      </p:sp>
      <p:pic>
        <p:nvPicPr>
          <p:cNvPr id="432" name="Google Shape;432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8874" y="2738754"/>
            <a:ext cx="4706875" cy="376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6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Golden Retriever</a:t>
            </a:r>
            <a:endParaRPr/>
          </a:p>
        </p:txBody>
      </p:sp>
      <p:sp>
        <p:nvSpPr>
          <p:cNvPr id="438" name="Google Shape;438;p64"/>
          <p:cNvSpPr txBox="1"/>
          <p:nvPr/>
        </p:nvSpPr>
        <p:spPr>
          <a:xfrm>
            <a:off x="228600" y="1600200"/>
            <a:ext cx="3352800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Golden color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Feathers on legs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Fluffy tail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9" name="Google Shape;439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31651" y="1863122"/>
            <a:ext cx="5323000" cy="425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6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Great Dane</a:t>
            </a:r>
            <a:endParaRPr/>
          </a:p>
        </p:txBody>
      </p:sp>
      <p:sp>
        <p:nvSpPr>
          <p:cNvPr id="445" name="Google Shape;445;p65"/>
          <p:cNvSpPr txBox="1"/>
          <p:nvPr>
            <p:ph idx="1" type="body"/>
          </p:nvPr>
        </p:nvSpPr>
        <p:spPr>
          <a:xfrm>
            <a:off x="457200" y="1600200"/>
            <a:ext cx="321012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Tall!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Tail hard to see, usually tucked up under them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Fawn, black, blue, and Harlequin colored</a:t>
            </a:r>
            <a:endParaRPr/>
          </a:p>
        </p:txBody>
      </p:sp>
      <p:pic>
        <p:nvPicPr>
          <p:cNvPr id="446" name="Google Shape;446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7323" y="2167876"/>
            <a:ext cx="5146675" cy="411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6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Great Pyrenees</a:t>
            </a:r>
            <a:endParaRPr/>
          </a:p>
        </p:txBody>
      </p:sp>
      <p:sp>
        <p:nvSpPr>
          <p:cNvPr id="452" name="Google Shape;452;p66"/>
          <p:cNvSpPr txBox="1"/>
          <p:nvPr>
            <p:ph idx="1" type="body"/>
          </p:nvPr>
        </p:nvSpPr>
        <p:spPr>
          <a:xfrm>
            <a:off x="457200" y="1600200"/>
            <a:ext cx="28194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Giant white fluff ball!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453" name="Google Shape;453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62350" y="1863123"/>
            <a:ext cx="5657451" cy="452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6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Greyhound</a:t>
            </a:r>
            <a:endParaRPr/>
          </a:p>
        </p:txBody>
      </p:sp>
      <p:sp>
        <p:nvSpPr>
          <p:cNvPr id="459" name="Google Shape;459;p67"/>
          <p:cNvSpPr txBox="1"/>
          <p:nvPr>
            <p:ph idx="1" type="body"/>
          </p:nvPr>
        </p:nvSpPr>
        <p:spPr>
          <a:xfrm>
            <a:off x="457200" y="1600200"/>
            <a:ext cx="2895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Very petite and lean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Tail tucked</a:t>
            </a:r>
            <a:endParaRPr/>
          </a:p>
        </p:txBody>
      </p:sp>
      <p:pic>
        <p:nvPicPr>
          <p:cNvPr id="460" name="Google Shape;460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27175" y="1869051"/>
            <a:ext cx="5651452" cy="452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Labrador Retriever</a:t>
            </a:r>
            <a:endParaRPr/>
          </a:p>
        </p:txBody>
      </p:sp>
      <p:sp>
        <p:nvSpPr>
          <p:cNvPr id="466" name="Google Shape;466;p68"/>
          <p:cNvSpPr txBox="1"/>
          <p:nvPr>
            <p:ph idx="1" type="body"/>
          </p:nvPr>
        </p:nvSpPr>
        <p:spPr>
          <a:xfrm>
            <a:off x="457200" y="1600200"/>
            <a:ext cx="27432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Solid color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Muscled dog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467" name="Google Shape;467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69328" y="1600202"/>
            <a:ext cx="5385950" cy="419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6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Maltese</a:t>
            </a:r>
            <a:endParaRPr/>
          </a:p>
        </p:txBody>
      </p:sp>
      <p:sp>
        <p:nvSpPr>
          <p:cNvPr id="473" name="Google Shape;473;p69"/>
          <p:cNvSpPr txBox="1"/>
          <p:nvPr>
            <p:ph idx="1" type="body"/>
          </p:nvPr>
        </p:nvSpPr>
        <p:spPr>
          <a:xfrm>
            <a:off x="457200" y="1600200"/>
            <a:ext cx="30480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Long fur covers legs (when groomed)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Small petite face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Mostly white with some dark accents</a:t>
            </a:r>
            <a:endParaRPr/>
          </a:p>
        </p:txBody>
      </p:sp>
      <p:pic>
        <p:nvPicPr>
          <p:cNvPr id="474" name="Google Shape;474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5218" y="1801553"/>
            <a:ext cx="4818950" cy="385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7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Miniature Schnauzer</a:t>
            </a:r>
            <a:endParaRPr/>
          </a:p>
        </p:txBody>
      </p:sp>
      <p:sp>
        <p:nvSpPr>
          <p:cNvPr id="480" name="Google Shape;480;p70"/>
          <p:cNvSpPr txBox="1"/>
          <p:nvPr>
            <p:ph idx="1" type="body"/>
          </p:nvPr>
        </p:nvSpPr>
        <p:spPr>
          <a:xfrm>
            <a:off x="457200" y="1600200"/>
            <a:ext cx="3276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Has a beard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Grey and white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Long square shaped muzzle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Short pointed ears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Short tail.  </a:t>
            </a:r>
            <a:endParaRPr/>
          </a:p>
        </p:txBody>
      </p:sp>
      <p:pic>
        <p:nvPicPr>
          <p:cNvPr id="481" name="Google Shape;481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33793" y="1869755"/>
            <a:ext cx="4953000" cy="39623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7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Pembroke Welsh Corgi</a:t>
            </a:r>
            <a:endParaRPr/>
          </a:p>
        </p:txBody>
      </p:sp>
      <p:sp>
        <p:nvSpPr>
          <p:cNvPr id="487" name="Google Shape;487;p71"/>
          <p:cNvSpPr txBox="1"/>
          <p:nvPr>
            <p:ph idx="1" type="body"/>
          </p:nvPr>
        </p:nvSpPr>
        <p:spPr>
          <a:xfrm>
            <a:off x="533400" y="1219201"/>
            <a:ext cx="3505200" cy="510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Another short dog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Longer hair coat than Bassett and bigger than Dachshund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Looks like a short Shepard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Short/no tail, fluffy gluteals!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488" name="Google Shape;488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38598" y="1806252"/>
            <a:ext cx="4483600" cy="358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Charolais</a:t>
            </a:r>
            <a:endParaRPr/>
          </a:p>
        </p:txBody>
      </p:sp>
      <p:sp>
        <p:nvSpPr>
          <p:cNvPr id="118" name="Google Shape;118;p18"/>
          <p:cNvSpPr txBox="1"/>
          <p:nvPr>
            <p:ph idx="1" type="body"/>
          </p:nvPr>
        </p:nvSpPr>
        <p:spPr>
          <a:xfrm>
            <a:off x="457200" y="1600200"/>
            <a:ext cx="32004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Long bodied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White to straw colored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Pink nose</a:t>
            </a:r>
            <a:endParaRPr/>
          </a:p>
        </p:txBody>
      </p:sp>
      <p:pic>
        <p:nvPicPr>
          <p:cNvPr id="119" name="Google Shape;119;p1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57600" y="2145910"/>
            <a:ext cx="5380403" cy="38738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7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Pomeranian</a:t>
            </a:r>
            <a:endParaRPr/>
          </a:p>
        </p:txBody>
      </p:sp>
      <p:sp>
        <p:nvSpPr>
          <p:cNvPr id="494" name="Google Shape;494;p72"/>
          <p:cNvSpPr txBox="1"/>
          <p:nvPr>
            <p:ph idx="1" type="body"/>
          </p:nvPr>
        </p:nvSpPr>
        <p:spPr>
          <a:xfrm>
            <a:off x="457200" y="1600200"/>
            <a:ext cx="31242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Small bear appearance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Very fluffy “mane”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Curled over back tail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Tan in color </a:t>
            </a:r>
            <a:endParaRPr/>
          </a:p>
        </p:txBody>
      </p:sp>
      <p:pic>
        <p:nvPicPr>
          <p:cNvPr id="495" name="Google Shape;495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13867" y="1600189"/>
            <a:ext cx="5372925" cy="42983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7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Poodle</a:t>
            </a:r>
            <a:endParaRPr/>
          </a:p>
        </p:txBody>
      </p:sp>
      <p:sp>
        <p:nvSpPr>
          <p:cNvPr id="501" name="Google Shape;501;p73"/>
          <p:cNvSpPr txBox="1"/>
          <p:nvPr>
            <p:ph idx="1" type="body"/>
          </p:nvPr>
        </p:nvSpPr>
        <p:spPr>
          <a:xfrm>
            <a:off x="457200" y="1600200"/>
            <a:ext cx="4114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Tall breed dog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When groomed will have the poodle puff tail and fluffy legs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Fluffy ears which is mostly fur</a:t>
            </a:r>
            <a:endParaRPr/>
          </a:p>
        </p:txBody>
      </p:sp>
      <p:pic>
        <p:nvPicPr>
          <p:cNvPr id="502" name="Google Shape;502;p73"/>
          <p:cNvPicPr preferRelativeResize="0"/>
          <p:nvPr/>
        </p:nvPicPr>
        <p:blipFill rotWithShape="1">
          <a:blip r:embed="rId3">
            <a:alphaModFix/>
          </a:blip>
          <a:srcRect b="11440" l="0" r="0" t="9503"/>
          <a:stretch/>
        </p:blipFill>
        <p:spPr>
          <a:xfrm>
            <a:off x="3468000" y="2205075"/>
            <a:ext cx="5417575" cy="428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7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Pug</a:t>
            </a:r>
            <a:endParaRPr/>
          </a:p>
        </p:txBody>
      </p:sp>
      <p:sp>
        <p:nvSpPr>
          <p:cNvPr id="508" name="Google Shape;508;p7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Smushed face with facial folds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Curled tail over back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Typically tan body with black face and ears (but other colors)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509" name="Google Shape;509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71400" y="2088274"/>
            <a:ext cx="4739300" cy="379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7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Rottweiler</a:t>
            </a:r>
            <a:endParaRPr/>
          </a:p>
        </p:txBody>
      </p:sp>
      <p:sp>
        <p:nvSpPr>
          <p:cNvPr id="515" name="Google Shape;515;p75"/>
          <p:cNvSpPr txBox="1"/>
          <p:nvPr>
            <p:ph idx="1" type="body"/>
          </p:nvPr>
        </p:nvSpPr>
        <p:spPr>
          <a:xfrm>
            <a:off x="457200" y="1600200"/>
            <a:ext cx="32004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Large breed well-muscled and big chest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Black body with brown facial and leg markings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Big block head </a:t>
            </a:r>
            <a:endParaRPr/>
          </a:p>
        </p:txBody>
      </p:sp>
      <p:pic>
        <p:nvPicPr>
          <p:cNvPr id="516" name="Google Shape;516;p75"/>
          <p:cNvPicPr preferRelativeResize="0"/>
          <p:nvPr/>
        </p:nvPicPr>
        <p:blipFill rotWithShape="1">
          <a:blip r:embed="rId3">
            <a:alphaModFix/>
          </a:blip>
          <a:srcRect b="0" l="12494" r="13711" t="0"/>
          <a:stretch/>
        </p:blipFill>
        <p:spPr>
          <a:xfrm flipH="1">
            <a:off x="3657596" y="1826574"/>
            <a:ext cx="5029200" cy="4296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7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Saint Bernard</a:t>
            </a:r>
            <a:endParaRPr/>
          </a:p>
        </p:txBody>
      </p:sp>
      <p:sp>
        <p:nvSpPr>
          <p:cNvPr id="522" name="Google Shape;522;p76"/>
          <p:cNvSpPr txBox="1"/>
          <p:nvPr>
            <p:ph idx="1" type="body"/>
          </p:nvPr>
        </p:nvSpPr>
        <p:spPr>
          <a:xfrm>
            <a:off x="457200" y="1600200"/>
            <a:ext cx="35052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“Beethoven”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Giant breed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Typically white with brown and black markings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Large jowls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Drooped facial expression</a:t>
            </a:r>
            <a:endParaRPr/>
          </a:p>
        </p:txBody>
      </p:sp>
      <p:pic>
        <p:nvPicPr>
          <p:cNvPr id="523" name="Google Shape;523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85974" y="1678723"/>
            <a:ext cx="5100825" cy="40806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7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Scottish Terrier</a:t>
            </a:r>
            <a:endParaRPr/>
          </a:p>
        </p:txBody>
      </p:sp>
      <p:sp>
        <p:nvSpPr>
          <p:cNvPr id="529" name="Google Shape;529;p77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Shorter than Schnauzer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Pronounced eyebrows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prominent beard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30" name="Google Shape;530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2" y="2125554"/>
            <a:ext cx="4572000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7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Shih Tzu</a:t>
            </a:r>
            <a:endParaRPr/>
          </a:p>
        </p:txBody>
      </p:sp>
      <p:sp>
        <p:nvSpPr>
          <p:cNvPr id="536" name="Google Shape;536;p78"/>
          <p:cNvSpPr txBox="1"/>
          <p:nvPr>
            <p:ph idx="1" type="body"/>
          </p:nvPr>
        </p:nvSpPr>
        <p:spPr>
          <a:xfrm>
            <a:off x="457200" y="1600200"/>
            <a:ext cx="3276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The other breed that shows with long flowy fur that covers legs</a:t>
            </a:r>
            <a:endParaRPr/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Compared to Maltese has a smaller muzzle and more smush face appearance</a:t>
            </a:r>
            <a:endParaRPr/>
          </a:p>
        </p:txBody>
      </p:sp>
      <p:pic>
        <p:nvPicPr>
          <p:cNvPr id="537" name="Google Shape;537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47468" y="1794354"/>
            <a:ext cx="5172100" cy="413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79"/>
          <p:cNvSpPr txBox="1"/>
          <p:nvPr>
            <p:ph type="title"/>
          </p:nvPr>
        </p:nvSpPr>
        <p:spPr>
          <a:xfrm>
            <a:off x="609600" y="3048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Siberian Husky</a:t>
            </a:r>
            <a:endParaRPr/>
          </a:p>
        </p:txBody>
      </p:sp>
      <p:sp>
        <p:nvSpPr>
          <p:cNvPr id="543" name="Google Shape;543;p79"/>
          <p:cNvSpPr txBox="1"/>
          <p:nvPr>
            <p:ph idx="1" type="body"/>
          </p:nvPr>
        </p:nvSpPr>
        <p:spPr>
          <a:xfrm>
            <a:off x="457200" y="1600200"/>
            <a:ext cx="335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Wolf-appearance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Has the grey and white double fur coat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Thicker ear base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Long muzzle </a:t>
            </a:r>
            <a:endParaRPr/>
          </a:p>
        </p:txBody>
      </p:sp>
      <p:pic>
        <p:nvPicPr>
          <p:cNvPr id="544" name="Google Shape;544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09999" y="2088325"/>
            <a:ext cx="5171300" cy="414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8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Yorkshire Terrier</a:t>
            </a:r>
            <a:endParaRPr/>
          </a:p>
        </p:txBody>
      </p:sp>
      <p:sp>
        <p:nvSpPr>
          <p:cNvPr id="550" name="Google Shape;550;p80"/>
          <p:cNvSpPr txBox="1"/>
          <p:nvPr>
            <p:ph idx="1" type="body"/>
          </p:nvPr>
        </p:nvSpPr>
        <p:spPr>
          <a:xfrm>
            <a:off x="457200" y="1600200"/>
            <a:ext cx="34290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Typically brown and black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Unlike Maltese and Shih Tzu tail is straight and generally smaller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Usually beard even when not show-ready</a:t>
            </a:r>
            <a:endParaRPr/>
          </a:p>
        </p:txBody>
      </p:sp>
      <p:pic>
        <p:nvPicPr>
          <p:cNvPr id="551" name="Google Shape;551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87030" y="1750099"/>
            <a:ext cx="5035300" cy="40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81"/>
          <p:cNvSpPr txBox="1"/>
          <p:nvPr>
            <p:ph type="title"/>
          </p:nvPr>
        </p:nvSpPr>
        <p:spPr>
          <a:xfrm>
            <a:off x="457200" y="24384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Horse Breeds</a:t>
            </a:r>
            <a:endParaRPr/>
          </a:p>
        </p:txBody>
      </p:sp>
      <p:sp>
        <p:nvSpPr>
          <p:cNvPr id="557" name="Google Shape;557;p8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Hereford</a:t>
            </a:r>
            <a:endParaRPr/>
          </a:p>
        </p:txBody>
      </p:sp>
      <p:pic>
        <p:nvPicPr>
          <p:cNvPr id="125" name="Google Shape;125;p19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33800" y="2057400"/>
            <a:ext cx="5067488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9"/>
          <p:cNvSpPr txBox="1"/>
          <p:nvPr/>
        </p:nvSpPr>
        <p:spPr>
          <a:xfrm>
            <a:off x="457200" y="1600200"/>
            <a:ext cx="3048000" cy="310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White faced with colored body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Polled or horned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Gentle breed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8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Appaloosa</a:t>
            </a:r>
            <a:endParaRPr/>
          </a:p>
        </p:txBody>
      </p:sp>
      <p:pic>
        <p:nvPicPr>
          <p:cNvPr id="563" name="Google Shape;563;p82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" y="1981200"/>
            <a:ext cx="4567464" cy="403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p82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Spots and dots are a breed characteristic!</a:t>
            </a:r>
            <a:endParaRPr b="1"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Body type is usually well muscled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Thin tail and mane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Striped feet</a:t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8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Arabian</a:t>
            </a:r>
            <a:endParaRPr/>
          </a:p>
        </p:txBody>
      </p:sp>
      <p:sp>
        <p:nvSpPr>
          <p:cNvPr id="570" name="Google Shape;570;p8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Dished face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Arched neck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High tail carriage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Short, straight back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Lean body and legs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High spirited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571" name="Google Shape;571;p8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</a:t>
            </a:r>
            <a:endParaRPr/>
          </a:p>
        </p:txBody>
      </p:sp>
      <p:pic>
        <p:nvPicPr>
          <p:cNvPr id="572" name="Google Shape;572;p8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66419" y="2022407"/>
            <a:ext cx="4320381" cy="32353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8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Belgian</a:t>
            </a:r>
            <a:endParaRPr/>
          </a:p>
        </p:txBody>
      </p:sp>
      <p:sp>
        <p:nvSpPr>
          <p:cNvPr id="578" name="Google Shape;578;p8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Draft breed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Chestnut with flaxen mane and tail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Heavy, large frame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Short back and legs</a:t>
            </a:r>
            <a:endParaRPr/>
          </a:p>
        </p:txBody>
      </p:sp>
      <p:sp>
        <p:nvSpPr>
          <p:cNvPr id="579" name="Google Shape;579;p8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</a:t>
            </a:r>
            <a:endParaRPr/>
          </a:p>
        </p:txBody>
      </p:sp>
      <p:pic>
        <p:nvPicPr>
          <p:cNvPr id="580" name="Google Shape;580;p84"/>
          <p:cNvPicPr preferRelativeResize="0"/>
          <p:nvPr/>
        </p:nvPicPr>
        <p:blipFill rotWithShape="1">
          <a:blip r:embed="rId3">
            <a:alphaModFix/>
          </a:blip>
          <a:srcRect b="0" l="0" r="0" t="11343"/>
          <a:stretch/>
        </p:blipFill>
        <p:spPr>
          <a:xfrm>
            <a:off x="4191000" y="2133600"/>
            <a:ext cx="4813070" cy="426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8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Clydesdale</a:t>
            </a:r>
            <a:endParaRPr/>
          </a:p>
        </p:txBody>
      </p:sp>
      <p:pic>
        <p:nvPicPr>
          <p:cNvPr id="586" name="Google Shape;586;p85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8069" y="1981200"/>
            <a:ext cx="3766731" cy="3330583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p8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Heavy ‘feathers’ (long hair near hooves)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Dark body with white face and feet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Draft breed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The “Budweiser” horse</a:t>
            </a:r>
            <a:endParaRPr/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8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Haflinger</a:t>
            </a:r>
            <a:endParaRPr/>
          </a:p>
        </p:txBody>
      </p:sp>
      <p:sp>
        <p:nvSpPr>
          <p:cNvPr id="593" name="Google Shape;593;p8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Palomino coloring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/>
              <a:t>Yellow body with white mane/tail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Tough and sure footed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Mountain pack pony</a:t>
            </a:r>
            <a:endParaRPr/>
          </a:p>
        </p:txBody>
      </p:sp>
      <p:sp>
        <p:nvSpPr>
          <p:cNvPr id="594" name="Google Shape;594;p8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651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595" name="Google Shape;595;p8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9778" y="2362200"/>
            <a:ext cx="4718553" cy="37556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8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Miniature Horse</a:t>
            </a:r>
            <a:endParaRPr/>
          </a:p>
        </p:txBody>
      </p:sp>
      <p:sp>
        <p:nvSpPr>
          <p:cNvPr id="601" name="Google Shape;601;p8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The American Mini is under 34” and can be any color or pattern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/>
              <a:t>Not a pony, but it is to look like a horse in minature</a:t>
            </a:r>
            <a:endParaRPr/>
          </a:p>
        </p:txBody>
      </p:sp>
      <p:sp>
        <p:nvSpPr>
          <p:cNvPr id="602" name="Google Shape;602;p8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651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603" name="Google Shape;603;p8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66676" y="2438400"/>
            <a:ext cx="4243949" cy="4262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8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Morgan</a:t>
            </a:r>
            <a:endParaRPr/>
          </a:p>
        </p:txBody>
      </p:sp>
      <p:sp>
        <p:nvSpPr>
          <p:cNvPr id="609" name="Google Shape;609;p8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Compact, powerful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Bay, brown, black or chestnut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Short head, strong shoulders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Fluffy mane and tail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Feet set far back in show stance</a:t>
            </a:r>
            <a:endParaRPr/>
          </a:p>
        </p:txBody>
      </p:sp>
      <p:sp>
        <p:nvSpPr>
          <p:cNvPr id="610" name="Google Shape;610;p8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651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descr="morgan" id="611" name="Google Shape;611;p8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18985" y="2286000"/>
            <a:ext cx="4868634" cy="36990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8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Donkey</a:t>
            </a:r>
            <a:endParaRPr/>
          </a:p>
        </p:txBody>
      </p:sp>
      <p:sp>
        <p:nvSpPr>
          <p:cNvPr id="617" name="Google Shape;617;p89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White nose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Black cross across shoulders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Long upright ears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Shorter than a horse</a:t>
            </a:r>
            <a:endParaRPr/>
          </a:p>
        </p:txBody>
      </p:sp>
      <p:sp>
        <p:nvSpPr>
          <p:cNvPr id="618" name="Google Shape;618;p89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651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619" name="Google Shape;619;p8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86200" y="2514600"/>
            <a:ext cx="5091831" cy="3388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9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Paint</a:t>
            </a:r>
            <a:endParaRPr/>
          </a:p>
        </p:txBody>
      </p:sp>
      <p:pic>
        <p:nvPicPr>
          <p:cNvPr id="625" name="Google Shape;625;p90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3400" y="1776136"/>
            <a:ext cx="4495800" cy="3629636"/>
          </a:xfrm>
          <a:prstGeom prst="rect">
            <a:avLst/>
          </a:prstGeom>
          <a:noFill/>
          <a:ln>
            <a:noFill/>
          </a:ln>
        </p:spPr>
      </p:pic>
      <p:sp>
        <p:nvSpPr>
          <p:cNvPr id="626" name="Google Shape;626;p90"/>
          <p:cNvSpPr txBox="1"/>
          <p:nvPr>
            <p:ph idx="2" type="body"/>
          </p:nvPr>
        </p:nvSpPr>
        <p:spPr>
          <a:xfrm>
            <a:off x="5029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White splashes on another color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Usually well muscled</a:t>
            </a:r>
            <a:endParaRPr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9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Percheron</a:t>
            </a:r>
            <a:endParaRPr/>
          </a:p>
        </p:txBody>
      </p:sp>
      <p:sp>
        <p:nvSpPr>
          <p:cNvPr id="632" name="Google Shape;632;p9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Black or grey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Draft breed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High, arched neck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Pretty head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Little feather on legs</a:t>
            </a:r>
            <a:endParaRPr/>
          </a:p>
        </p:txBody>
      </p:sp>
      <p:sp>
        <p:nvSpPr>
          <p:cNvPr id="633" name="Google Shape;633;p9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651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634" name="Google Shape;634;p9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38600" y="1295400"/>
            <a:ext cx="4682331" cy="5127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Limousin</a:t>
            </a:r>
            <a:endParaRPr/>
          </a:p>
        </p:txBody>
      </p:sp>
      <p:pic>
        <p:nvPicPr>
          <p:cNvPr id="132" name="Google Shape;132;p20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52800" y="2057400"/>
            <a:ext cx="5524500" cy="368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0"/>
          <p:cNvSpPr txBox="1"/>
          <p:nvPr/>
        </p:nvSpPr>
        <p:spPr>
          <a:xfrm>
            <a:off x="152400" y="2133600"/>
            <a:ext cx="3048000" cy="39395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More compact than the Shorthorn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Shorter bodied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 with tan under/legs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9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Quarter Horse</a:t>
            </a:r>
            <a:endParaRPr/>
          </a:p>
        </p:txBody>
      </p:sp>
      <p:sp>
        <p:nvSpPr>
          <p:cNvPr id="640" name="Google Shape;640;p92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Well muscled stock horse type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/>
              <a:t>Big hindquarters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/>
              <a:t>Short coupled body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/>
              <a:t>Fine legs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Short distance racing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Sturdy</a:t>
            </a:r>
            <a:endParaRPr/>
          </a:p>
        </p:txBody>
      </p:sp>
      <p:sp>
        <p:nvSpPr>
          <p:cNvPr id="641" name="Google Shape;641;p92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651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642" name="Google Shape;642;p9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2401" y="1693129"/>
            <a:ext cx="4978654" cy="44028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9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Tennessee Walker</a:t>
            </a:r>
            <a:endParaRPr/>
          </a:p>
        </p:txBody>
      </p:sp>
      <p:pic>
        <p:nvPicPr>
          <p:cNvPr id="648" name="Google Shape;648;p93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3400" y="1752600"/>
            <a:ext cx="4114800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Google Shape;649;p9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Solid colors</a:t>
            </a:r>
            <a:endParaRPr/>
          </a:p>
          <a:p>
            <a:pPr indent="-342900" lvl="0" marL="34290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Common head</a:t>
            </a:r>
            <a:endParaRPr/>
          </a:p>
          <a:p>
            <a:pPr indent="-342900" lvl="0" marL="34290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Tall crested neck</a:t>
            </a:r>
            <a:endParaRPr/>
          </a:p>
          <a:p>
            <a:pPr indent="-342900" lvl="0" marL="34290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Sloping shoulder</a:t>
            </a:r>
            <a:endParaRPr/>
          </a:p>
          <a:p>
            <a:pPr indent="-342900" lvl="0" marL="34290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Tail carried high (via fake means)</a:t>
            </a:r>
            <a:endParaRPr/>
          </a:p>
          <a:p>
            <a:pPr indent="-342900" lvl="0" marL="34290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Fancy gaits</a:t>
            </a:r>
            <a:endParaRPr/>
          </a:p>
          <a:p>
            <a:pPr indent="-342900" lvl="0" marL="34290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Big feet</a:t>
            </a:r>
            <a:endParaRPr/>
          </a:p>
          <a:p>
            <a:pPr indent="-342900" lvl="0" marL="34290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Posed with legs parked out behind it</a:t>
            </a:r>
            <a:endParaRPr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9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Thoroughbred</a:t>
            </a:r>
            <a:endParaRPr/>
          </a:p>
        </p:txBody>
      </p:sp>
      <p:sp>
        <p:nvSpPr>
          <p:cNvPr id="655" name="Google Shape;655;p9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Bred for racing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Tall and rangy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Long leg, neck, and body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Fast and sensitive</a:t>
            </a:r>
            <a:endParaRPr/>
          </a:p>
        </p:txBody>
      </p:sp>
      <p:sp>
        <p:nvSpPr>
          <p:cNvPr id="656" name="Google Shape;656;p9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651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657" name="Google Shape;657;p9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61052" y="1850066"/>
            <a:ext cx="5423418" cy="4063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95"/>
          <p:cNvSpPr txBox="1"/>
          <p:nvPr>
            <p:ph type="title"/>
          </p:nvPr>
        </p:nvSpPr>
        <p:spPr>
          <a:xfrm>
            <a:off x="457200" y="26670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Goat Breeds</a:t>
            </a:r>
            <a:endParaRPr/>
          </a:p>
        </p:txBody>
      </p:sp>
      <p:sp>
        <p:nvSpPr>
          <p:cNvPr id="663" name="Google Shape;663;p9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9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Alpine</a:t>
            </a:r>
            <a:endParaRPr/>
          </a:p>
        </p:txBody>
      </p:sp>
      <p:pic>
        <p:nvPicPr>
          <p:cNvPr descr="alpines1" id="669" name="Google Shape;669;p96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3400" y="1447800"/>
            <a:ext cx="3390900" cy="4353916"/>
          </a:xfrm>
          <a:prstGeom prst="rect">
            <a:avLst/>
          </a:prstGeom>
          <a:noFill/>
          <a:ln>
            <a:noFill/>
          </a:ln>
        </p:spPr>
      </p:pic>
      <p:sp>
        <p:nvSpPr>
          <p:cNvPr id="670" name="Google Shape;670;p9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Any color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Horned or polled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Dairy goat build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No dewlap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From France</a:t>
            </a:r>
            <a:endParaRPr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9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Angora</a:t>
            </a:r>
            <a:endParaRPr/>
          </a:p>
        </p:txBody>
      </p:sp>
      <p:sp>
        <p:nvSpPr>
          <p:cNvPr id="676" name="Google Shape;676;p9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Used for wool/hair</a:t>
            </a:r>
            <a:endParaRPr/>
          </a:p>
          <a:p>
            <a:pPr indent="-285750" lvl="1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Avg 6-7# wool/year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White wool (AKA fleece)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White face/feet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Horned or polled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Long droopy ears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From Turkey</a:t>
            </a:r>
            <a:endParaRPr/>
          </a:p>
        </p:txBody>
      </p:sp>
      <p:pic>
        <p:nvPicPr>
          <p:cNvPr descr="Angora" id="677" name="Google Shape;677;p9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72456" y="3276600"/>
            <a:ext cx="5044046" cy="2623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Boer</a:t>
            </a:r>
            <a:endParaRPr/>
          </a:p>
        </p:txBody>
      </p:sp>
      <p:sp>
        <p:nvSpPr>
          <p:cNvPr id="683" name="Google Shape;683;p98"/>
          <p:cNvSpPr txBox="1"/>
          <p:nvPr>
            <p:ph idx="1" type="body"/>
          </p:nvPr>
        </p:nvSpPr>
        <p:spPr>
          <a:xfrm>
            <a:off x="457200" y="1600200"/>
            <a:ext cx="49530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White body with red head and face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Horned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Meat goat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From South Africa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Prolific breeder – 3 sets of lambs every 2 years</a:t>
            </a:r>
            <a:endParaRPr/>
          </a:p>
        </p:txBody>
      </p:sp>
      <p:pic>
        <p:nvPicPr>
          <p:cNvPr descr="BOER5" id="684" name="Google Shape;684;p9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10200" y="1828800"/>
            <a:ext cx="3430571" cy="39113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9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LaMancha</a:t>
            </a:r>
            <a:endParaRPr/>
          </a:p>
        </p:txBody>
      </p:sp>
      <p:sp>
        <p:nvSpPr>
          <p:cNvPr id="690" name="Google Shape;690;p9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Any color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Dairy goat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From USA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TINY ears!</a:t>
            </a:r>
            <a:endParaRPr/>
          </a:p>
          <a:p>
            <a:pPr indent="-285750" lvl="1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Gopher ear &lt;1”</a:t>
            </a:r>
            <a:endParaRPr/>
          </a:p>
          <a:p>
            <a:pPr indent="-285750" lvl="1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Elf ear &lt;2”</a:t>
            </a:r>
            <a:endParaRPr/>
          </a:p>
        </p:txBody>
      </p:sp>
      <p:pic>
        <p:nvPicPr>
          <p:cNvPr id="691" name="Google Shape;691;p9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29880" y="2895600"/>
            <a:ext cx="4614120" cy="37203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10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Nubian</a:t>
            </a:r>
            <a:endParaRPr/>
          </a:p>
        </p:txBody>
      </p:sp>
      <p:sp>
        <p:nvSpPr>
          <p:cNvPr id="697" name="Google Shape;697;p10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Any color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Dairy goat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Roman nose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Droopy ears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No beard on does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From Africa</a:t>
            </a:r>
            <a:endParaRPr/>
          </a:p>
        </p:txBody>
      </p:sp>
      <p:pic>
        <p:nvPicPr>
          <p:cNvPr descr="nubian" id="698" name="Google Shape;698;p10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85077" y="2362200"/>
            <a:ext cx="4927600" cy="3449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10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Oberhasli</a:t>
            </a:r>
            <a:endParaRPr/>
          </a:p>
        </p:txBody>
      </p:sp>
      <p:pic>
        <p:nvPicPr>
          <p:cNvPr id="704" name="Google Shape;704;p101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514600"/>
            <a:ext cx="4838661" cy="3983831"/>
          </a:xfrm>
          <a:prstGeom prst="rect">
            <a:avLst/>
          </a:prstGeom>
          <a:noFill/>
          <a:ln>
            <a:noFill/>
          </a:ln>
        </p:spPr>
      </p:pic>
      <p:sp>
        <p:nvSpPr>
          <p:cNvPr id="705" name="Google Shape;705;p10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Medium sized dairy breed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/>
              <a:t>Look at that udder!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Solid red or black colors</a:t>
            </a:r>
            <a:endParaRPr/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Maine-Anjou</a:t>
            </a:r>
            <a:endParaRPr/>
          </a:p>
        </p:txBody>
      </p:sp>
      <p:pic>
        <p:nvPicPr>
          <p:cNvPr id="139" name="Google Shape;139;p21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86200" y="1981200"/>
            <a:ext cx="5067300" cy="362775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1"/>
          <p:cNvSpPr txBox="1"/>
          <p:nvPr/>
        </p:nvSpPr>
        <p:spPr>
          <a:xfrm>
            <a:off x="304800" y="1905000"/>
            <a:ext cx="5524500" cy="35394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Large breed in France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Weighing 2200-3100 lbs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Coloring is very dark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 white markings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head, belly, rear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legs and tail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0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Pygmy</a:t>
            </a:r>
            <a:endParaRPr/>
          </a:p>
        </p:txBody>
      </p:sp>
      <p:sp>
        <p:nvSpPr>
          <p:cNvPr id="711" name="Google Shape;711;p10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Any color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Horned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Meat and milk goat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Small head and legs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Bucks have long beards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From Cameroon</a:t>
            </a:r>
            <a:endParaRPr/>
          </a:p>
        </p:txBody>
      </p:sp>
      <p:pic>
        <p:nvPicPr>
          <p:cNvPr descr="pyg3" id="712" name="Google Shape;712;p10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26000" y="2667000"/>
            <a:ext cx="4089400" cy="306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10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Saanen</a:t>
            </a:r>
            <a:endParaRPr/>
          </a:p>
        </p:txBody>
      </p:sp>
      <p:sp>
        <p:nvSpPr>
          <p:cNvPr id="718" name="Google Shape;718;p10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Always white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Dairy goat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Larger breed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Very gentle breed</a:t>
            </a:r>
            <a:endParaRPr/>
          </a:p>
        </p:txBody>
      </p:sp>
      <p:pic>
        <p:nvPicPr>
          <p:cNvPr id="719" name="Google Shape;719;p10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91000" y="1524000"/>
            <a:ext cx="4610100" cy="3980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10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Toggenburg</a:t>
            </a:r>
            <a:endParaRPr/>
          </a:p>
        </p:txBody>
      </p:sp>
      <p:sp>
        <p:nvSpPr>
          <p:cNvPr id="725" name="Google Shape;725;p10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Fawn/brown with 2 white stripes on face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Horned or polled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Dairy goat build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From Switzerland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Medium hair</a:t>
            </a:r>
            <a:endParaRPr/>
          </a:p>
        </p:txBody>
      </p:sp>
      <p:pic>
        <p:nvPicPr>
          <p:cNvPr id="726" name="Google Shape;726;p10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27855" y="3048000"/>
            <a:ext cx="3945476" cy="29586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105"/>
          <p:cNvSpPr txBox="1"/>
          <p:nvPr>
            <p:ph type="title"/>
          </p:nvPr>
        </p:nvSpPr>
        <p:spPr>
          <a:xfrm>
            <a:off x="457200" y="25908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Specialty Breeds/Pets</a:t>
            </a:r>
            <a:endParaRPr/>
          </a:p>
        </p:txBody>
      </p:sp>
      <p:sp>
        <p:nvSpPr>
          <p:cNvPr id="732" name="Google Shape;732;p10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encrypted-tbn1.gstatic.com/images?q=tbn:ANd9GcSZeuCgNlVyzBqQzDxHeTdRAMypYu4DeS6b_2wGhp3ipLZxJP0E" id="737" name="Google Shape;737;p10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9000" y="2362200"/>
            <a:ext cx="5562600" cy="3482672"/>
          </a:xfrm>
          <a:prstGeom prst="rect">
            <a:avLst/>
          </a:prstGeom>
          <a:noFill/>
          <a:ln>
            <a:noFill/>
          </a:ln>
        </p:spPr>
      </p:pic>
      <p:sp>
        <p:nvSpPr>
          <p:cNvPr id="738" name="Google Shape;738;p10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Bearded Dragon</a:t>
            </a:r>
            <a:endParaRPr/>
          </a:p>
        </p:txBody>
      </p:sp>
      <p:sp>
        <p:nvSpPr>
          <p:cNvPr id="739" name="Google Shape;739;p106"/>
          <p:cNvSpPr txBox="1"/>
          <p:nvPr>
            <p:ph idx="1" type="body"/>
          </p:nvPr>
        </p:nvSpPr>
        <p:spPr>
          <a:xfrm>
            <a:off x="228600" y="1447800"/>
            <a:ext cx="38100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Has a browish/yellow color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Long limbs and obvious toes with nails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Smaller flat head compared to Iguana</a:t>
            </a:r>
            <a:endParaRPr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4" name="Google Shape;744;p1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5373" y="2438400"/>
            <a:ext cx="5287811" cy="2995050"/>
          </a:xfrm>
          <a:prstGeom prst="rect">
            <a:avLst/>
          </a:prstGeom>
          <a:noFill/>
          <a:ln>
            <a:noFill/>
          </a:ln>
        </p:spPr>
      </p:pic>
      <p:sp>
        <p:nvSpPr>
          <p:cNvPr id="745" name="Google Shape;745;p10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Chinchilla</a:t>
            </a:r>
            <a:endParaRPr/>
          </a:p>
        </p:txBody>
      </p:sp>
      <p:sp>
        <p:nvSpPr>
          <p:cNvPr id="746" name="Google Shape;746;p107"/>
          <p:cNvSpPr txBox="1"/>
          <p:nvPr>
            <p:ph idx="1" type="body"/>
          </p:nvPr>
        </p:nvSpPr>
        <p:spPr>
          <a:xfrm>
            <a:off x="457200" y="1600200"/>
            <a:ext cx="3733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Large ears relative to head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Long tail to balance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Short forelimbs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Large flat hindfeet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Thick greyish black fur</a:t>
            </a:r>
            <a:endParaRPr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10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Cockatiel</a:t>
            </a:r>
            <a:endParaRPr/>
          </a:p>
        </p:txBody>
      </p:sp>
      <p:sp>
        <p:nvSpPr>
          <p:cNvPr id="752" name="Google Shape;752;p108"/>
          <p:cNvSpPr txBox="1"/>
          <p:nvPr>
            <p:ph idx="1" type="body"/>
          </p:nvPr>
        </p:nvSpPr>
        <p:spPr>
          <a:xfrm>
            <a:off x="533400" y="1583442"/>
            <a:ext cx="38862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Has the distinct orange cheeks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Long head plume feathers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More grey base color with accents of yellow, blue, etc. </a:t>
            </a:r>
            <a:endParaRPr/>
          </a:p>
        </p:txBody>
      </p:sp>
      <p:pic>
        <p:nvPicPr>
          <p:cNvPr id="753" name="Google Shape;753;p1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95800" y="1371600"/>
            <a:ext cx="4267200" cy="4949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10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Ferret</a:t>
            </a:r>
            <a:endParaRPr/>
          </a:p>
        </p:txBody>
      </p:sp>
      <p:sp>
        <p:nvSpPr>
          <p:cNvPr id="759" name="Google Shape;759;p109"/>
          <p:cNvSpPr txBox="1"/>
          <p:nvPr>
            <p:ph idx="1" type="body"/>
          </p:nvPr>
        </p:nvSpPr>
        <p:spPr>
          <a:xfrm>
            <a:off x="457200" y="1600200"/>
            <a:ext cx="30480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Long bodied rodents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Pointed nose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Small flatter ears </a:t>
            </a:r>
            <a:endParaRPr/>
          </a:p>
        </p:txBody>
      </p:sp>
      <p:pic>
        <p:nvPicPr>
          <p:cNvPr id="760" name="Google Shape;760;p109"/>
          <p:cNvPicPr preferRelativeResize="0"/>
          <p:nvPr/>
        </p:nvPicPr>
        <p:blipFill rotWithShape="1">
          <a:blip r:embed="rId3">
            <a:alphaModFix/>
          </a:blip>
          <a:srcRect b="7143" l="0" r="0" t="17856"/>
          <a:stretch/>
        </p:blipFill>
        <p:spPr>
          <a:xfrm>
            <a:off x="3505200" y="1768549"/>
            <a:ext cx="5394951" cy="40345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110"/>
          <p:cNvSpPr txBox="1"/>
          <p:nvPr>
            <p:ph type="title"/>
          </p:nvPr>
        </p:nvSpPr>
        <p:spPr>
          <a:xfrm>
            <a:off x="457200" y="274638"/>
            <a:ext cx="6934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Gecko</a:t>
            </a:r>
            <a:endParaRPr/>
          </a:p>
        </p:txBody>
      </p:sp>
      <p:sp>
        <p:nvSpPr>
          <p:cNvPr id="766" name="Google Shape;766;p110"/>
          <p:cNvSpPr txBox="1"/>
          <p:nvPr>
            <p:ph idx="1" type="body"/>
          </p:nvPr>
        </p:nvSpPr>
        <p:spPr>
          <a:xfrm>
            <a:off x="457200" y="1600200"/>
            <a:ext cx="4495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Typically 7-10 inches in length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Can have bright colors or be multi-colored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Toes are suction cup like and circular </a:t>
            </a:r>
            <a:endParaRPr/>
          </a:p>
        </p:txBody>
      </p:sp>
      <p:pic>
        <p:nvPicPr>
          <p:cNvPr descr="Day gecko" id="767" name="Google Shape;767;p1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3965045" y="1521356"/>
            <a:ext cx="5701777" cy="34210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Gerbil</a:t>
            </a:r>
            <a:endParaRPr/>
          </a:p>
        </p:txBody>
      </p:sp>
      <p:sp>
        <p:nvSpPr>
          <p:cNvPr id="773" name="Google Shape;773;p111"/>
          <p:cNvSpPr txBox="1"/>
          <p:nvPr/>
        </p:nvSpPr>
        <p:spPr>
          <a:xfrm>
            <a:off x="228600" y="1371600"/>
            <a:ext cx="3657600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Small bodied with relatively large ears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Long furless tails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Larger hindfeet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Gerbil Care: How to Care for a Gerbil | Petco" id="774" name="Google Shape;774;p1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21247" y="1609977"/>
            <a:ext cx="5401026" cy="360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